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  <p:sldMasterId id="2147483698" r:id="rId7"/>
    <p:sldMasterId id="21474836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</p:sldIdLst>
  <p:sldSz cy="5143500" cx="9144000"/>
  <p:notesSz cx="6858000" cy="9144000"/>
  <p:embeddedFontLst>
    <p:embeddedFont>
      <p:font typeface="Tahoma"/>
      <p:regular r:id="rId92"/>
      <p:bold r:id="rId93"/>
    </p:embeddedFont>
    <p:embeddedFont>
      <p:font typeface="Arial Black"/>
      <p:regular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2F0A25-18A8-4B76-860B-8BC61EE270D6}">
  <a:tblStyle styleId="{0E2F0A25-18A8-4B76-860B-8BC61EE270D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42" Type="http://schemas.openxmlformats.org/officeDocument/2006/relationships/slide" Target="slides/slide33.xml"/><Relationship Id="rId86" Type="http://schemas.openxmlformats.org/officeDocument/2006/relationships/slide" Target="slides/slide77.xml"/><Relationship Id="rId41" Type="http://schemas.openxmlformats.org/officeDocument/2006/relationships/slide" Target="slides/slide32.xml"/><Relationship Id="rId85" Type="http://schemas.openxmlformats.org/officeDocument/2006/relationships/slide" Target="slides/slide76.xml"/><Relationship Id="rId44" Type="http://schemas.openxmlformats.org/officeDocument/2006/relationships/slide" Target="slides/slide35.xml"/><Relationship Id="rId88" Type="http://schemas.openxmlformats.org/officeDocument/2006/relationships/slide" Target="slides/slide79.xml"/><Relationship Id="rId43" Type="http://schemas.openxmlformats.org/officeDocument/2006/relationships/slide" Target="slides/slide34.xml"/><Relationship Id="rId87" Type="http://schemas.openxmlformats.org/officeDocument/2006/relationships/slide" Target="slides/slide7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94" Type="http://schemas.openxmlformats.org/officeDocument/2006/relationships/font" Target="fonts/ArialBlack-regular.fntdata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font" Target="fonts/Tahoma-bold.fntdata"/><Relationship Id="rId92" Type="http://schemas.openxmlformats.org/officeDocument/2006/relationships/font" Target="fonts/Tahoma-regular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2edee659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32edee659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232edee659_2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32edee659_2_1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g1232edee659_2_1422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1232edee659_2_1422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2edee659_2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232edee659_2_1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32edee659_2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232edee659_2_1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32edee659_2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232edee659_2_1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32edee659_2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32edee659_2_1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32edee659_2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232edee659_2_1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32edee659_2_14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5" name="Google Shape;425;g1232edee659_2_1499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1232edee659_2_1499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32edee659_2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232edee659_2_1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32edee659_2_15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g1232edee659_2_1510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1232edee659_2_1510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32edee659_2_15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g1232edee659_2_1516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g1232edee659_2_1516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important reason why you don’t want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“overfit” your learned model.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32edee659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232edee659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32edee659_2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232edee659_2_1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32edee659_2_15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g1232edee659_2_1531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2" name="Google Shape;462;g1232edee659_2_1531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32edee659_2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232edee659_2_1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32edee659_2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232edee659_2_15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32edee659_2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232edee659_2_1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32edee659_2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232edee659_2_1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32edee659_2_15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g1232edee659_2_1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1" name="Google Shape;501;g1232edee659_2_1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32edee659_2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232edee659_2_1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32edee659_2_15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9" name="Google Shape;519;g1232edee659_2_15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1232edee659_2_15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32edee659_2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232edee659_2_15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32edee659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232edee659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32edee659_2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32edee659_2_15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32edee659_2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232edee659_2_15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32edee659_2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232edee659_2_16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2edee659_2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1232edee659_2_1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32edee659_2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232edee659_2_16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2edee659_2_16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g1232edee659_2_1618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1232edee659_2_1618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32edee659_2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232edee659_2_17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32edee659_2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232edee659_2_17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32edee659_2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232edee659_2_17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32edee659_2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1232edee659_2_17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2edee659_2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32edee659_2_1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32edee659_2_1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1232edee659_2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1232edee659_2_17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32edee659_2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1232edee659_2_17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232edee659_2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1232edee659_2_1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32edee659_7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232edee659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232edee659_7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32edee659_7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1232edee659_7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mean = good for rates vs absolute numbers</a:t>
            </a:r>
            <a:endParaRPr/>
          </a:p>
        </p:txBody>
      </p:sp>
      <p:sp>
        <p:nvSpPr>
          <p:cNvPr id="670" name="Google Shape;670;g1232edee659_7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32edee659_7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232edee659_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1232edee659_7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32edee659_7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1232edee659_7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32edee659_7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232edee659_7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32edee659_7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1232edee659_7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32edee659_7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232edee659_7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2edee659_2_13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g1232edee659_2_1362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1232edee659_2_1362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– example of peeking: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generate four different hypothesis – for example by using different criteria to pick the next attribute to branch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test them on the test set and we select the best hypothesis  – voila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"/>
              <a:t> – there was picking since the hypothesis was selcted on the basis of its performance on the test set, so information about the test set has leaked into the learning algorithm.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32edee659_7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232edee659_7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32edee659_7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232edee659_7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232edee659_7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1232edee659_7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32edee659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232edee659_7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32edee659_7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1232edee659_7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32edee659_7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1232edee659_7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32edee659_7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232edee659_7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232edee659_7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1232edee659_7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32edee659_7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1232edee659_7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232edee659_7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1232edee659_7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32edee659_2_13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1232edee659_2_1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1232edee659_2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In practice, sometimes too difficult,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So people continue to run experiments on tainted data sets…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32edee659_7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1232edee659_7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32edee659_7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232edee659_7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32edee659_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232edee659_7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32edee659_7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1232edee659_7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32edee659_7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1232edee659_7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32edee659_7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232edee659_7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232edee659_7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232edee659_7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232edee659_7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232edee659_7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232edee659_7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1232edee659_7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32edee659_7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1232edee659_7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32edee659_2_13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1232edee659_2_1378:notes"/>
          <p:cNvSpPr/>
          <p:nvPr>
            <p:ph idx="2" type="sldImg"/>
          </p:nvPr>
        </p:nvSpPr>
        <p:spPr>
          <a:xfrm>
            <a:off x="382588" y="684213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1232edee659_2_1378:notes"/>
          <p:cNvSpPr txBox="1"/>
          <p:nvPr>
            <p:ph idx="1" type="body"/>
          </p:nvPr>
        </p:nvSpPr>
        <p:spPr>
          <a:xfrm>
            <a:off x="914400" y="4343400"/>
            <a:ext cx="50292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Decouple algorithm testing from real-world process time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Drug effectiveness prediction (some problems with non iid for spam and stock)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232edee659_7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1232edee659_7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232edee659_7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1232edee659_7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32edee659_7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1232edee659_7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232edee659_7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1232edee659_7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32edee659_7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1232edee659_7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232edee659_7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1232edee659_7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32edee659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1232edee659_7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232edee659_7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232edee659_7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2edee659_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232edee659_7_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32edee659_7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232edee659_7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32edee659_2_14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1232edee659_2_1410:notes"/>
          <p:cNvSpPr/>
          <p:nvPr>
            <p:ph idx="2" type="sldImg"/>
          </p:nvPr>
        </p:nvSpPr>
        <p:spPr>
          <a:xfrm>
            <a:off x="382588" y="684213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1232edee659_2_1410:notes"/>
          <p:cNvSpPr txBox="1"/>
          <p:nvPr>
            <p:ph idx="1" type="body"/>
          </p:nvPr>
        </p:nvSpPr>
        <p:spPr>
          <a:xfrm>
            <a:off x="914400" y="4343400"/>
            <a:ext cx="50292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232edee659_7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1232edee659_7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232edee659_7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1232edee659_7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232edee659_7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1232edee659_7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32edee659_2_14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g1232edee659_2_1416:notes"/>
          <p:cNvSpPr/>
          <p:nvPr>
            <p:ph idx="2" type="sldImg"/>
          </p:nvPr>
        </p:nvSpPr>
        <p:spPr>
          <a:xfrm>
            <a:off x="331258" y="676275"/>
            <a:ext cx="6138333" cy="3452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g1232edee659_2_1416:notes"/>
          <p:cNvSpPr txBox="1"/>
          <p:nvPr>
            <p:ph idx="1" type="body"/>
          </p:nvPr>
        </p:nvSpPr>
        <p:spPr>
          <a:xfrm>
            <a:off x="896938" y="4354513"/>
            <a:ext cx="5083175" cy="4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– example of peeking: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generate four different hypothesis – for example by using different criteria to pick the next attribute to branch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test them on the test set and we select the best hypothesis  – voila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"/>
              <a:t> – there was picking since the hypothesis was selcted on the basis of its performance on the test set, so information about the test set has leaked into the learning algorithm.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57200" y="171450"/>
            <a:ext cx="7772400" cy="342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57200" y="36004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1085850"/>
            <a:ext cx="7772400" cy="324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7200" y="171451"/>
            <a:ext cx="777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63068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509016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627632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8"/>
          <p:cNvSpPr txBox="1"/>
          <p:nvPr>
            <p:ph idx="2" type="body"/>
          </p:nvPr>
        </p:nvSpPr>
        <p:spPr>
          <a:xfrm>
            <a:off x="1627632" y="1694524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8"/>
          <p:cNvSpPr txBox="1"/>
          <p:nvPr>
            <p:ph idx="3" type="body"/>
          </p:nvPr>
        </p:nvSpPr>
        <p:spPr>
          <a:xfrm>
            <a:off x="5093208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8"/>
          <p:cNvSpPr txBox="1"/>
          <p:nvPr>
            <p:ph idx="4" type="body"/>
          </p:nvPr>
        </p:nvSpPr>
        <p:spPr>
          <a:xfrm>
            <a:off x="5093208" y="1694524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575050" y="1200150"/>
            <a:ext cx="511175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457200" y="1200150"/>
            <a:ext cx="3008313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1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-1" y="0"/>
            <a:ext cx="9000877" cy="363474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7200" y="4286250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457200" y="37147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 rot="5400000">
            <a:off x="2627114" y="-855464"/>
            <a:ext cx="3280172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x">
  <p:cSld name="TITLE_AND_BOD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401836" y="696515"/>
            <a:ext cx="8340328" cy="16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401836" y="2652117"/>
            <a:ext cx="8340328" cy="1674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626078" y="4882307"/>
            <a:ext cx="181666" cy="131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9906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9906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9530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" type="body"/>
          </p:nvPr>
        </p:nvSpPr>
        <p:spPr>
          <a:xfrm>
            <a:off x="9906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158" name="Google Shape;158;p33"/>
          <p:cNvSpPr txBox="1"/>
          <p:nvPr>
            <p:ph idx="2" type="body"/>
          </p:nvPr>
        </p:nvSpPr>
        <p:spPr>
          <a:xfrm>
            <a:off x="49530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162" name="Google Shape;162;p3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163" name="Google Shape;163;p34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164" name="Google Shape;164;p34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168" name="Google Shape;168;p35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7"/>
          <p:cNvSpPr txBox="1"/>
          <p:nvPr>
            <p:ph idx="1" type="body"/>
          </p:nvPr>
        </p:nvSpPr>
        <p:spPr>
          <a:xfrm rot="5400000">
            <a:off x="33337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 rot="5400000">
            <a:off x="5686425" y="1419225"/>
            <a:ext cx="4343400" cy="1962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 rot="5400000">
            <a:off x="1685925" y="-466725"/>
            <a:ext cx="4343400" cy="573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0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457200" y="171450"/>
            <a:ext cx="7772400" cy="342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1"/>
          <p:cNvSpPr txBox="1"/>
          <p:nvPr>
            <p:ph idx="1" type="subTitle"/>
          </p:nvPr>
        </p:nvSpPr>
        <p:spPr>
          <a:xfrm>
            <a:off x="457200" y="36004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6" name="Google Shape;196;p41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1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1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457200" y="1085850"/>
            <a:ext cx="7772400" cy="324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2"/>
          <p:cNvSpPr txBox="1"/>
          <p:nvPr>
            <p:ph idx="1" type="body"/>
          </p:nvPr>
        </p:nvSpPr>
        <p:spPr>
          <a:xfrm>
            <a:off x="457200" y="171451"/>
            <a:ext cx="7772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4" name="Google Shape;204;p42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42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1" type="body"/>
          </p:nvPr>
        </p:nvSpPr>
        <p:spPr>
          <a:xfrm>
            <a:off x="163068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10" name="Google Shape;210;p43"/>
          <p:cNvSpPr txBox="1"/>
          <p:nvPr>
            <p:ph idx="2" type="body"/>
          </p:nvPr>
        </p:nvSpPr>
        <p:spPr>
          <a:xfrm>
            <a:off x="5090160" y="1181100"/>
            <a:ext cx="329184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11" name="Google Shape;211;p43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3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1" type="body"/>
          </p:nvPr>
        </p:nvSpPr>
        <p:spPr>
          <a:xfrm>
            <a:off x="1627632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7" name="Google Shape;217;p44"/>
          <p:cNvSpPr txBox="1"/>
          <p:nvPr>
            <p:ph idx="2" type="body"/>
          </p:nvPr>
        </p:nvSpPr>
        <p:spPr>
          <a:xfrm>
            <a:off x="1627632" y="1694524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5093208" y="1179576"/>
            <a:ext cx="3291840" cy="4798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9" name="Google Shape;219;p44"/>
          <p:cNvSpPr txBox="1"/>
          <p:nvPr>
            <p:ph idx="4" type="body"/>
          </p:nvPr>
        </p:nvSpPr>
        <p:spPr>
          <a:xfrm>
            <a:off x="5093208" y="1694524"/>
            <a:ext cx="3291840" cy="28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0" name="Google Shape;220;p44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44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5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5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46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4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idx="1" type="body"/>
          </p:nvPr>
        </p:nvSpPr>
        <p:spPr>
          <a:xfrm>
            <a:off x="3575050" y="1200150"/>
            <a:ext cx="5111750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234" name="Google Shape;234;p47"/>
          <p:cNvSpPr txBox="1"/>
          <p:nvPr>
            <p:ph idx="2" type="body"/>
          </p:nvPr>
        </p:nvSpPr>
        <p:spPr>
          <a:xfrm>
            <a:off x="457200" y="1200150"/>
            <a:ext cx="3008313" cy="3360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5" name="Google Shape;235;p47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7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47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9001124" y="3634740"/>
            <a:ext cx="142876" cy="1508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8"/>
          <p:cNvSpPr/>
          <p:nvPr>
            <p:ph idx="2" type="pic"/>
          </p:nvPr>
        </p:nvSpPr>
        <p:spPr>
          <a:xfrm>
            <a:off x="-1" y="0"/>
            <a:ext cx="9000877" cy="363474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457200" y="4286250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43" name="Google Shape;243;p48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8"/>
          <p:cNvSpPr txBox="1"/>
          <p:nvPr>
            <p:ph type="title"/>
          </p:nvPr>
        </p:nvSpPr>
        <p:spPr>
          <a:xfrm>
            <a:off x="457200" y="371475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8"/>
          <p:cNvSpPr/>
          <p:nvPr/>
        </p:nvSpPr>
        <p:spPr>
          <a:xfrm>
            <a:off x="9001124" y="0"/>
            <a:ext cx="142876" cy="36347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9"/>
          <p:cNvSpPr txBox="1"/>
          <p:nvPr>
            <p:ph idx="1" type="body"/>
          </p:nvPr>
        </p:nvSpPr>
        <p:spPr>
          <a:xfrm rot="5400000">
            <a:off x="2627114" y="-855464"/>
            <a:ext cx="3280172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49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9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0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50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50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5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x">
  <p:cSld name="TITLE_AND_BOD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 txBox="1"/>
          <p:nvPr>
            <p:ph type="title"/>
          </p:nvPr>
        </p:nvSpPr>
        <p:spPr>
          <a:xfrm>
            <a:off x="401836" y="696515"/>
            <a:ext cx="8340328" cy="16743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51"/>
          <p:cNvSpPr txBox="1"/>
          <p:nvPr>
            <p:ph idx="1" type="body"/>
          </p:nvPr>
        </p:nvSpPr>
        <p:spPr>
          <a:xfrm>
            <a:off x="401836" y="2652117"/>
            <a:ext cx="8340328" cy="1674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51"/>
          <p:cNvSpPr txBox="1"/>
          <p:nvPr>
            <p:ph idx="12" type="sldNum"/>
          </p:nvPr>
        </p:nvSpPr>
        <p:spPr>
          <a:xfrm>
            <a:off x="8626078" y="4882307"/>
            <a:ext cx="181666" cy="131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>
            <p:ph type="title"/>
          </p:nvPr>
        </p:nvSpPr>
        <p:spPr>
          <a:xfrm>
            <a:off x="1524000" y="142875"/>
            <a:ext cx="7010400" cy="11453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2"/>
          <p:cNvSpPr txBox="1"/>
          <p:nvPr>
            <p:ph idx="1" type="body"/>
          </p:nvPr>
        </p:nvSpPr>
        <p:spPr>
          <a:xfrm>
            <a:off x="1524000" y="1428750"/>
            <a:ext cx="3429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52"/>
          <p:cNvSpPr txBox="1"/>
          <p:nvPr>
            <p:ph idx="2" type="body"/>
          </p:nvPr>
        </p:nvSpPr>
        <p:spPr>
          <a:xfrm>
            <a:off x="5105400" y="1428750"/>
            <a:ext cx="3429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52"/>
          <p:cNvSpPr txBox="1"/>
          <p:nvPr>
            <p:ph idx="3" type="body"/>
          </p:nvPr>
        </p:nvSpPr>
        <p:spPr>
          <a:xfrm>
            <a:off x="5105400" y="3028950"/>
            <a:ext cx="3429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52"/>
          <p:cNvSpPr txBox="1"/>
          <p:nvPr>
            <p:ph idx="11" type="ftr"/>
          </p:nvPr>
        </p:nvSpPr>
        <p:spPr>
          <a:xfrm>
            <a:off x="32766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2"/>
          <p:cNvSpPr txBox="1"/>
          <p:nvPr>
            <p:ph idx="12" type="sldNum"/>
          </p:nvPr>
        </p:nvSpPr>
        <p:spPr>
          <a:xfrm>
            <a:off x="1524000" y="46863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9906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8" name="Google Shape;138;p26"/>
          <p:cNvSpPr txBox="1"/>
          <p:nvPr/>
        </p:nvSpPr>
        <p:spPr>
          <a:xfrm>
            <a:off x="7872466" y="4857750"/>
            <a:ext cx="423914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39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10" type="dt"/>
          </p:nvPr>
        </p:nvSpPr>
        <p:spPr>
          <a:xfrm>
            <a:off x="457200" y="4629151"/>
            <a:ext cx="3429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39"/>
          <p:cNvSpPr txBox="1"/>
          <p:nvPr>
            <p:ph idx="11" type="ftr"/>
          </p:nvPr>
        </p:nvSpPr>
        <p:spPr>
          <a:xfrm>
            <a:off x="2857500" y="4869656"/>
            <a:ext cx="3429000" cy="212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9"/>
          <p:cNvSpPr/>
          <p:nvPr/>
        </p:nvSpPr>
        <p:spPr>
          <a:xfrm>
            <a:off x="9001124" y="0"/>
            <a:ext cx="142876" cy="102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9"/>
          <p:cNvSpPr/>
          <p:nvPr/>
        </p:nvSpPr>
        <p:spPr>
          <a:xfrm>
            <a:off x="9001124" y="1028700"/>
            <a:ext cx="142876" cy="41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ctrTitle"/>
          </p:nvPr>
        </p:nvSpPr>
        <p:spPr>
          <a:xfrm>
            <a:off x="457200" y="185507"/>
            <a:ext cx="7772400" cy="2837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" sz="4000"/>
              <a:t>INTRODUCTION TO </a:t>
            </a:r>
            <a:br>
              <a:rPr lang="en" sz="4000"/>
            </a:br>
            <a:r>
              <a:rPr lang="en" sz="4000"/>
              <a:t>DATA SCIENCE</a:t>
            </a:r>
            <a:endParaRPr i="1" sz="4800">
              <a:solidFill>
                <a:srgbClr val="7F7F7F"/>
              </a:solidFill>
            </a:endParaRPr>
          </a:p>
        </p:txBody>
      </p:sp>
      <p:sp>
        <p:nvSpPr>
          <p:cNvPr id="277" name="Google Shape;277;p53"/>
          <p:cNvSpPr txBox="1"/>
          <p:nvPr>
            <p:ph idx="1" type="subTitle"/>
          </p:nvPr>
        </p:nvSpPr>
        <p:spPr>
          <a:xfrm>
            <a:off x="457200" y="2192630"/>
            <a:ext cx="6858000" cy="6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"/>
              <a:t>JC + EG</a:t>
            </a:r>
            <a:endParaRPr/>
          </a:p>
        </p:txBody>
      </p:sp>
      <p:sp>
        <p:nvSpPr>
          <p:cNvPr id="278" name="Google Shape;278;p53"/>
          <p:cNvSpPr txBox="1"/>
          <p:nvPr/>
        </p:nvSpPr>
        <p:spPr>
          <a:xfrm>
            <a:off x="457200" y="3611843"/>
            <a:ext cx="3276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#1</a:t>
            </a:r>
            <a:r>
              <a:rPr b="1" lang="en" sz="1600">
                <a:solidFill>
                  <a:schemeClr val="dk1"/>
                </a:solidFill>
              </a:rPr>
              <a:t>8</a:t>
            </a: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b="1" lang="en" sz="1600">
                <a:solidFill>
                  <a:schemeClr val="dk1"/>
                </a:solidFill>
              </a:rPr>
              <a:t>4/5/2022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 #20 – 11/4/2021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CMSC320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713" y="3810522"/>
            <a:ext cx="2791495" cy="97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9" id="345" name="Google Shape;34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800100"/>
            <a:ext cx="627815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2"/>
          <p:cNvSpPr txBox="1"/>
          <p:nvPr/>
        </p:nvSpPr>
        <p:spPr>
          <a:xfrm rot="-5400000">
            <a:off x="-1223991" y="2059491"/>
            <a:ext cx="38799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quality: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Proportion correct on </a:t>
            </a: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</a:t>
            </a:r>
            <a:endParaRPr/>
          </a:p>
        </p:txBody>
      </p:sp>
      <p:sp>
        <p:nvSpPr>
          <p:cNvPr id="347" name="Google Shape;347;p62"/>
          <p:cNvSpPr txBox="1"/>
          <p:nvPr>
            <p:ph type="title"/>
          </p:nvPr>
        </p:nvSpPr>
        <p:spPr>
          <a:xfrm>
            <a:off x="752700" y="114300"/>
            <a:ext cx="7857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Restaurant Example: Learning Curve</a:t>
            </a:r>
            <a:br>
              <a:rPr lang="en" sz="2800"/>
            </a:br>
            <a:endParaRPr sz="2800"/>
          </a:p>
        </p:txBody>
      </p:sp>
      <p:sp>
        <p:nvSpPr>
          <p:cNvPr id="348" name="Google Shape;348;p62"/>
          <p:cNvSpPr/>
          <p:nvPr/>
        </p:nvSpPr>
        <p:spPr>
          <a:xfrm>
            <a:off x="2787200" y="1874400"/>
            <a:ext cx="3975600" cy="12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training set increases,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does the quality of prediction: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</a:t>
            </a: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Happy curve</a:t>
            </a: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☺!</a:t>
            </a:r>
            <a:endParaRPr b="0" i="0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62"/>
          <p:cNvSpPr txBox="1"/>
          <p:nvPr/>
        </p:nvSpPr>
        <p:spPr>
          <a:xfrm>
            <a:off x="2667000" y="3429000"/>
            <a:ext cx="5408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 the learning algorithm is able to capture</a:t>
            </a:r>
            <a:r>
              <a:rPr lang="en"/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pattern in the data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62"/>
          <p:cNvSpPr txBox="1"/>
          <p:nvPr/>
        </p:nvSpPr>
        <p:spPr>
          <a:xfrm>
            <a:off x="1752600" y="914400"/>
            <a:ext cx="156966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test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Precision vs. Recall</a:t>
            </a:r>
            <a:endParaRPr/>
          </a:p>
        </p:txBody>
      </p:sp>
      <p:sp>
        <p:nvSpPr>
          <p:cNvPr id="356" name="Google Shape;356;p63"/>
          <p:cNvSpPr txBox="1"/>
          <p:nvPr>
            <p:ph idx="1" type="body"/>
          </p:nvPr>
        </p:nvSpPr>
        <p:spPr>
          <a:xfrm>
            <a:off x="9906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Precision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# of true positives / (# true positives + # false positives)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Recall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# of true positives / (# true positives + # false negatives)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 precise classifier is </a:t>
            </a:r>
            <a:r>
              <a:rPr lang="en">
                <a:solidFill>
                  <a:schemeClr val="accent2"/>
                </a:solidFill>
              </a:rPr>
              <a:t>selective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 classifier with high recall is </a:t>
            </a:r>
            <a:r>
              <a:rPr lang="en">
                <a:solidFill>
                  <a:schemeClr val="accent2"/>
                </a:solidFill>
              </a:rPr>
              <a:t>inclusive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Precision-Recall curves</a:t>
            </a:r>
            <a:endParaRPr/>
          </a:p>
        </p:txBody>
      </p:sp>
      <p:cxnSp>
        <p:nvCxnSpPr>
          <p:cNvPr id="362" name="Google Shape;362;p64"/>
          <p:cNvCxnSpPr/>
          <p:nvPr/>
        </p:nvCxnSpPr>
        <p:spPr>
          <a:xfrm>
            <a:off x="1981200" y="4731544"/>
            <a:ext cx="510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64"/>
          <p:cNvCxnSpPr/>
          <p:nvPr/>
        </p:nvCxnSpPr>
        <p:spPr>
          <a:xfrm rot="10800000">
            <a:off x="1981200" y="2045494"/>
            <a:ext cx="0" cy="2686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64"/>
          <p:cNvSpPr/>
          <p:nvPr/>
        </p:nvSpPr>
        <p:spPr>
          <a:xfrm>
            <a:off x="1981200" y="2216944"/>
            <a:ext cx="4724400" cy="251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Google Shape;365;p64"/>
          <p:cNvSpPr txBox="1"/>
          <p:nvPr/>
        </p:nvSpPr>
        <p:spPr>
          <a:xfrm>
            <a:off x="6858000" y="4788694"/>
            <a:ext cx="1600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/>
          </a:p>
        </p:txBody>
      </p:sp>
      <p:sp>
        <p:nvSpPr>
          <p:cNvPr id="366" name="Google Shape;366;p64"/>
          <p:cNvSpPr txBox="1"/>
          <p:nvPr/>
        </p:nvSpPr>
        <p:spPr>
          <a:xfrm>
            <a:off x="990600" y="1816894"/>
            <a:ext cx="1219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endParaRPr/>
          </a:p>
        </p:txBody>
      </p:sp>
      <p:sp>
        <p:nvSpPr>
          <p:cNvPr id="367" name="Google Shape;367;p64"/>
          <p:cNvSpPr/>
          <p:nvPr/>
        </p:nvSpPr>
        <p:spPr>
          <a:xfrm>
            <a:off x="2819400" y="2216944"/>
            <a:ext cx="3886200" cy="2228850"/>
          </a:xfrm>
          <a:custGeom>
            <a:rect b="b" l="l" r="r" t="t"/>
            <a:pathLst>
              <a:path extrusionOk="0" h="1872" w="2448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990600" y="1097756"/>
            <a:ext cx="71628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Precision vs Recall as the classification boundary is tuned</a:t>
            </a:r>
            <a:endParaRPr/>
          </a:p>
        </p:txBody>
      </p:sp>
      <p:cxnSp>
        <p:nvCxnSpPr>
          <p:cNvPr id="369" name="Google Shape;369;p64"/>
          <p:cNvCxnSpPr/>
          <p:nvPr/>
        </p:nvCxnSpPr>
        <p:spPr>
          <a:xfrm flipH="1" rot="10800000">
            <a:off x="5486400" y="2457450"/>
            <a:ext cx="914400" cy="742950"/>
          </a:xfrm>
          <a:prstGeom prst="straightConnector1">
            <a:avLst/>
          </a:prstGeom>
          <a:noFill/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70" name="Google Shape;370;p64"/>
          <p:cNvSpPr txBox="1"/>
          <p:nvPr/>
        </p:nvSpPr>
        <p:spPr>
          <a:xfrm>
            <a:off x="6858000" y="2544202"/>
            <a:ext cx="1824538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learning</a:t>
            </a:r>
            <a:b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Precision-Recall curves</a:t>
            </a:r>
            <a:endParaRPr/>
          </a:p>
        </p:txBody>
      </p:sp>
      <p:cxnSp>
        <p:nvCxnSpPr>
          <p:cNvPr id="376" name="Google Shape;376;p65"/>
          <p:cNvCxnSpPr/>
          <p:nvPr/>
        </p:nvCxnSpPr>
        <p:spPr>
          <a:xfrm>
            <a:off x="1981200" y="4731544"/>
            <a:ext cx="510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65"/>
          <p:cNvCxnSpPr/>
          <p:nvPr/>
        </p:nvCxnSpPr>
        <p:spPr>
          <a:xfrm rot="10800000">
            <a:off x="1981200" y="2045494"/>
            <a:ext cx="0" cy="2686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65"/>
          <p:cNvSpPr/>
          <p:nvPr/>
        </p:nvSpPr>
        <p:spPr>
          <a:xfrm>
            <a:off x="1981200" y="2216944"/>
            <a:ext cx="4724400" cy="251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65"/>
          <p:cNvSpPr txBox="1"/>
          <p:nvPr/>
        </p:nvSpPr>
        <p:spPr>
          <a:xfrm>
            <a:off x="6858000" y="4788694"/>
            <a:ext cx="1600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/>
          </a:p>
        </p:txBody>
      </p:sp>
      <p:sp>
        <p:nvSpPr>
          <p:cNvPr id="380" name="Google Shape;380;p65"/>
          <p:cNvSpPr txBox="1"/>
          <p:nvPr/>
        </p:nvSpPr>
        <p:spPr>
          <a:xfrm>
            <a:off x="990600" y="1816894"/>
            <a:ext cx="1219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endParaRPr/>
          </a:p>
        </p:txBody>
      </p:sp>
      <p:sp>
        <p:nvSpPr>
          <p:cNvPr id="381" name="Google Shape;381;p65"/>
          <p:cNvSpPr/>
          <p:nvPr/>
        </p:nvSpPr>
        <p:spPr>
          <a:xfrm>
            <a:off x="2819400" y="2216944"/>
            <a:ext cx="3886200" cy="2228850"/>
          </a:xfrm>
          <a:custGeom>
            <a:rect b="b" l="l" r="r" t="t"/>
            <a:pathLst>
              <a:path extrusionOk="0" h="1872" w="2448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65"/>
          <p:cNvSpPr txBox="1"/>
          <p:nvPr/>
        </p:nvSpPr>
        <p:spPr>
          <a:xfrm>
            <a:off x="990600" y="1097756"/>
            <a:ext cx="71628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 Precision vs Recall as the classification boundary is tuned</a:t>
            </a:r>
            <a:endParaRPr/>
          </a:p>
        </p:txBody>
      </p:sp>
      <p:sp>
        <p:nvSpPr>
          <p:cNvPr id="383" name="Google Shape;383;p65"/>
          <p:cNvSpPr/>
          <p:nvPr/>
        </p:nvSpPr>
        <p:spPr>
          <a:xfrm>
            <a:off x="2327564" y="2223655"/>
            <a:ext cx="4378036" cy="1943100"/>
          </a:xfrm>
          <a:custGeom>
            <a:rect b="b" l="l" r="r" t="t"/>
            <a:pathLst>
              <a:path extrusionOk="0" h="2590800" w="4378036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65"/>
          <p:cNvSpPr txBox="1"/>
          <p:nvPr/>
        </p:nvSpPr>
        <p:spPr>
          <a:xfrm>
            <a:off x="4876800" y="4069819"/>
            <a:ext cx="12747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Learner A</a:t>
            </a:r>
            <a:endParaRPr/>
          </a:p>
        </p:txBody>
      </p:sp>
      <p:sp>
        <p:nvSpPr>
          <p:cNvPr id="385" name="Google Shape;385;p65"/>
          <p:cNvSpPr txBox="1"/>
          <p:nvPr/>
        </p:nvSpPr>
        <p:spPr>
          <a:xfrm>
            <a:off x="2173573" y="2544202"/>
            <a:ext cx="12747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Learner B</a:t>
            </a:r>
            <a:endParaRPr/>
          </a:p>
        </p:txBody>
      </p:sp>
      <p:sp>
        <p:nvSpPr>
          <p:cNvPr id="386" name="Google Shape;386;p65"/>
          <p:cNvSpPr/>
          <p:nvPr/>
        </p:nvSpPr>
        <p:spPr>
          <a:xfrm>
            <a:off x="5181600" y="1600200"/>
            <a:ext cx="3657600" cy="94400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094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learner is better?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Area Under Curve</a:t>
            </a:r>
            <a:endParaRPr/>
          </a:p>
        </p:txBody>
      </p:sp>
      <p:cxnSp>
        <p:nvCxnSpPr>
          <p:cNvPr id="392" name="Google Shape;392;p66"/>
          <p:cNvCxnSpPr/>
          <p:nvPr/>
        </p:nvCxnSpPr>
        <p:spPr>
          <a:xfrm>
            <a:off x="1981200" y="4731544"/>
            <a:ext cx="510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66"/>
          <p:cNvCxnSpPr/>
          <p:nvPr/>
        </p:nvCxnSpPr>
        <p:spPr>
          <a:xfrm rot="10800000">
            <a:off x="1981200" y="2045494"/>
            <a:ext cx="0" cy="26860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66"/>
          <p:cNvSpPr/>
          <p:nvPr/>
        </p:nvSpPr>
        <p:spPr>
          <a:xfrm>
            <a:off x="1981200" y="2216944"/>
            <a:ext cx="4724400" cy="251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6858000" y="4788694"/>
            <a:ext cx="1600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/>
          </a:p>
        </p:txBody>
      </p:sp>
      <p:sp>
        <p:nvSpPr>
          <p:cNvPr id="396" name="Google Shape;396;p66"/>
          <p:cNvSpPr txBox="1"/>
          <p:nvPr/>
        </p:nvSpPr>
        <p:spPr>
          <a:xfrm>
            <a:off x="990600" y="1816894"/>
            <a:ext cx="12192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endParaRPr/>
          </a:p>
        </p:txBody>
      </p:sp>
      <p:sp>
        <p:nvSpPr>
          <p:cNvPr id="397" name="Google Shape;397;p66"/>
          <p:cNvSpPr/>
          <p:nvPr/>
        </p:nvSpPr>
        <p:spPr>
          <a:xfrm>
            <a:off x="2819400" y="2216944"/>
            <a:ext cx="3886200" cy="2228850"/>
          </a:xfrm>
          <a:custGeom>
            <a:rect b="b" l="l" r="r" t="t"/>
            <a:pathLst>
              <a:path extrusionOk="0" h="1872" w="2448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66"/>
          <p:cNvSpPr txBox="1"/>
          <p:nvPr/>
        </p:nvSpPr>
        <p:spPr>
          <a:xfrm>
            <a:off x="990600" y="1097756"/>
            <a:ext cx="71628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AUC-PR: measure the area under the precision-recall curve</a:t>
            </a:r>
            <a:endParaRPr/>
          </a:p>
        </p:txBody>
      </p:sp>
      <p:cxnSp>
        <p:nvCxnSpPr>
          <p:cNvPr id="399" name="Google Shape;399;p66"/>
          <p:cNvCxnSpPr/>
          <p:nvPr/>
        </p:nvCxnSpPr>
        <p:spPr>
          <a:xfrm>
            <a:off x="2249773" y="2223655"/>
            <a:ext cx="0" cy="25078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66"/>
          <p:cNvCxnSpPr/>
          <p:nvPr/>
        </p:nvCxnSpPr>
        <p:spPr>
          <a:xfrm>
            <a:off x="2514600" y="2223655"/>
            <a:ext cx="0" cy="25078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66"/>
          <p:cNvCxnSpPr/>
          <p:nvPr/>
        </p:nvCxnSpPr>
        <p:spPr>
          <a:xfrm>
            <a:off x="2784764" y="2223655"/>
            <a:ext cx="0" cy="25078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66"/>
          <p:cNvCxnSpPr/>
          <p:nvPr/>
        </p:nvCxnSpPr>
        <p:spPr>
          <a:xfrm>
            <a:off x="3046409" y="2265218"/>
            <a:ext cx="0" cy="246632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66"/>
          <p:cNvCxnSpPr/>
          <p:nvPr/>
        </p:nvCxnSpPr>
        <p:spPr>
          <a:xfrm>
            <a:off x="3311236" y="2296391"/>
            <a:ext cx="0" cy="2435153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66"/>
          <p:cNvCxnSpPr/>
          <p:nvPr/>
        </p:nvCxnSpPr>
        <p:spPr>
          <a:xfrm>
            <a:off x="3581400" y="2337955"/>
            <a:ext cx="0" cy="2393589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66"/>
          <p:cNvCxnSpPr/>
          <p:nvPr/>
        </p:nvCxnSpPr>
        <p:spPr>
          <a:xfrm>
            <a:off x="3843045" y="2400300"/>
            <a:ext cx="0" cy="2331244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66"/>
          <p:cNvCxnSpPr/>
          <p:nvPr/>
        </p:nvCxnSpPr>
        <p:spPr>
          <a:xfrm>
            <a:off x="4107872" y="2441864"/>
            <a:ext cx="0" cy="22896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66"/>
          <p:cNvCxnSpPr/>
          <p:nvPr/>
        </p:nvCxnSpPr>
        <p:spPr>
          <a:xfrm>
            <a:off x="4378036" y="2514600"/>
            <a:ext cx="0" cy="2216944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66"/>
          <p:cNvCxnSpPr/>
          <p:nvPr/>
        </p:nvCxnSpPr>
        <p:spPr>
          <a:xfrm>
            <a:off x="4646609" y="2608118"/>
            <a:ext cx="0" cy="21234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66"/>
          <p:cNvCxnSpPr/>
          <p:nvPr/>
        </p:nvCxnSpPr>
        <p:spPr>
          <a:xfrm>
            <a:off x="4911436" y="2732809"/>
            <a:ext cx="0" cy="199873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66"/>
          <p:cNvCxnSpPr/>
          <p:nvPr/>
        </p:nvCxnSpPr>
        <p:spPr>
          <a:xfrm>
            <a:off x="5181600" y="3106882"/>
            <a:ext cx="0" cy="1624662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66"/>
          <p:cNvCxnSpPr/>
          <p:nvPr/>
        </p:nvCxnSpPr>
        <p:spPr>
          <a:xfrm>
            <a:off x="5484809" y="3408218"/>
            <a:ext cx="0" cy="1323325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66"/>
          <p:cNvCxnSpPr/>
          <p:nvPr/>
        </p:nvCxnSpPr>
        <p:spPr>
          <a:xfrm>
            <a:off x="5749636" y="3512127"/>
            <a:ext cx="0" cy="121941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66"/>
          <p:cNvCxnSpPr/>
          <p:nvPr/>
        </p:nvCxnSpPr>
        <p:spPr>
          <a:xfrm>
            <a:off x="6019800" y="3730336"/>
            <a:ext cx="0" cy="1001207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66"/>
          <p:cNvCxnSpPr/>
          <p:nvPr/>
        </p:nvCxnSpPr>
        <p:spPr>
          <a:xfrm>
            <a:off x="6283036" y="4156364"/>
            <a:ext cx="0" cy="5751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66"/>
          <p:cNvCxnSpPr/>
          <p:nvPr/>
        </p:nvCxnSpPr>
        <p:spPr>
          <a:xfrm>
            <a:off x="6553200" y="4353791"/>
            <a:ext cx="0" cy="377753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66"/>
          <p:cNvSpPr txBox="1"/>
          <p:nvPr/>
        </p:nvSpPr>
        <p:spPr>
          <a:xfrm>
            <a:off x="3196073" y="3730337"/>
            <a:ext cx="129394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AUC=0.68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metrics</a:t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9906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single number that measures “overall” performance across multiple thresholds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Useful for comparing many learners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“Smears out” PR curve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Note training / testing set dependence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1066800" y="22860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well does it work?</a:t>
            </a:r>
            <a:endParaRPr/>
          </a:p>
        </p:txBody>
      </p:sp>
      <p:sp>
        <p:nvSpPr>
          <p:cNvPr id="429" name="Google Shape;429;p68"/>
          <p:cNvSpPr txBox="1"/>
          <p:nvPr>
            <p:ph idx="1" type="body"/>
          </p:nvPr>
        </p:nvSpPr>
        <p:spPr>
          <a:xfrm>
            <a:off x="685800" y="1085850"/>
            <a:ext cx="7772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case studies have shown that decision trees are at least as accurate as human experts. </a:t>
            </a:r>
            <a:endParaRPr/>
          </a:p>
          <a:p>
            <a:pPr indent="-223838" lvl="1" marL="338138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lang="en" sz="2400"/>
              <a:t>A study for </a:t>
            </a:r>
            <a:r>
              <a:rPr lang="en" sz="2400">
                <a:solidFill>
                  <a:srgbClr val="FF0000"/>
                </a:solidFill>
              </a:rPr>
              <a:t>diagnosing breast cancer</a:t>
            </a:r>
            <a:r>
              <a:rPr lang="en" sz="2400"/>
              <a:t> had </a:t>
            </a:r>
            <a:r>
              <a:rPr lang="en" sz="2400">
                <a:solidFill>
                  <a:srgbClr val="FF0000"/>
                </a:solidFill>
              </a:rPr>
              <a:t>humans</a:t>
            </a:r>
            <a:r>
              <a:rPr lang="en" sz="2400"/>
              <a:t> correctly classifying the examples </a:t>
            </a:r>
            <a:r>
              <a:rPr lang="en" sz="2400">
                <a:solidFill>
                  <a:srgbClr val="FF0000"/>
                </a:solidFill>
              </a:rPr>
              <a:t>65%</a:t>
            </a:r>
            <a:r>
              <a:rPr lang="en" sz="2400"/>
              <a:t> of the time, and the </a:t>
            </a:r>
            <a:r>
              <a:rPr lang="en" sz="2400">
                <a:solidFill>
                  <a:srgbClr val="FF0000"/>
                </a:solidFill>
              </a:rPr>
              <a:t>decision tree</a:t>
            </a:r>
            <a:r>
              <a:rPr lang="en" sz="2400"/>
              <a:t> classified </a:t>
            </a:r>
            <a:r>
              <a:rPr lang="en" sz="2400">
                <a:solidFill>
                  <a:srgbClr val="FF0000"/>
                </a:solidFill>
              </a:rPr>
              <a:t>72%</a:t>
            </a:r>
            <a:r>
              <a:rPr lang="en" sz="2400"/>
              <a:t> correct.</a:t>
            </a:r>
            <a:endParaRPr/>
          </a:p>
          <a:p>
            <a:pPr indent="-223838" lvl="1" marL="338138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Char char="–"/>
            </a:pPr>
            <a:r>
              <a:rPr lang="en" sz="2400">
                <a:solidFill>
                  <a:srgbClr val="FF0000"/>
                </a:solidFill>
              </a:rPr>
              <a:t>British Petroleum</a:t>
            </a:r>
            <a:r>
              <a:rPr lang="en" sz="2400"/>
              <a:t> designed a </a:t>
            </a:r>
            <a:r>
              <a:rPr lang="en" sz="240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" sz="2400"/>
              <a:t> that  replaced an earlier  rule-based expert system.</a:t>
            </a:r>
            <a:endParaRPr/>
          </a:p>
          <a:p>
            <a:pPr indent="-223838" lvl="1" marL="338138" rtl="0" algn="l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Char char="–"/>
            </a:pPr>
            <a:r>
              <a:rPr lang="en" sz="2400">
                <a:solidFill>
                  <a:srgbClr val="FF0000"/>
                </a:solidFill>
              </a:rPr>
              <a:t>Cessna</a:t>
            </a:r>
            <a:r>
              <a:rPr lang="en" sz="2400"/>
              <a:t> designed an </a:t>
            </a:r>
            <a:r>
              <a:rPr lang="en" sz="2400">
                <a:solidFill>
                  <a:srgbClr val="FF0000"/>
                </a:solidFill>
              </a:rPr>
              <a:t>airplane flight controller</a:t>
            </a:r>
            <a:r>
              <a:rPr lang="en" sz="2400"/>
              <a:t> using </a:t>
            </a:r>
            <a:r>
              <a:rPr lang="en" sz="2400">
                <a:solidFill>
                  <a:srgbClr val="FF0000"/>
                </a:solidFill>
              </a:rPr>
              <a:t>90,000 examples and 20 attributes</a:t>
            </a:r>
            <a:r>
              <a:rPr lang="en" sz="2400"/>
              <a:t> per example.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1066800" y="1143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Summary</a:t>
            </a:r>
            <a:endParaRPr/>
          </a:p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990600" y="10858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Decision tree learning</a:t>
            </a:r>
            <a:r>
              <a:rPr b="1" lang="en"/>
              <a:t> is a particular case of  </a:t>
            </a:r>
            <a:r>
              <a:rPr b="1" lang="en">
                <a:solidFill>
                  <a:schemeClr val="accent2"/>
                </a:solidFill>
              </a:rPr>
              <a:t>supervised learning</a:t>
            </a:r>
            <a:r>
              <a:rPr b="1" lang="en"/>
              <a:t>,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For </a:t>
            </a:r>
            <a:r>
              <a:rPr b="1" lang="en">
                <a:solidFill>
                  <a:schemeClr val="accent2"/>
                </a:solidFill>
              </a:rPr>
              <a:t>supervised learning</a:t>
            </a:r>
            <a:r>
              <a:rPr b="1" lang="en"/>
              <a:t>, the aim is to find a </a:t>
            </a:r>
            <a:r>
              <a:rPr b="1" lang="en">
                <a:solidFill>
                  <a:schemeClr val="accent2"/>
                </a:solidFill>
              </a:rPr>
              <a:t>simple hypothesis approximately consistent with training examples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Decision tree learning using </a:t>
            </a:r>
            <a:r>
              <a:rPr b="1" lang="en">
                <a:solidFill>
                  <a:schemeClr val="accent2"/>
                </a:solidFill>
              </a:rPr>
              <a:t>information gain</a:t>
            </a:r>
            <a:r>
              <a:rPr b="1" lang="en"/>
              <a:t>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Learning performance = </a:t>
            </a:r>
            <a:r>
              <a:rPr b="1" lang="en">
                <a:solidFill>
                  <a:schemeClr val="accent2"/>
                </a:solidFill>
              </a:rPr>
              <a:t>prediction accuracy measured on test set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1066800" y="1143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Extensions of the </a:t>
            </a:r>
            <a:br>
              <a:rPr lang="en" sz="2400">
                <a:solidFill>
                  <a:srgbClr val="FF0000"/>
                </a:solidFill>
              </a:rPr>
            </a:br>
            <a:r>
              <a:rPr lang="en" sz="2400">
                <a:solidFill>
                  <a:srgbClr val="FF0000"/>
                </a:solidFill>
              </a:rPr>
              <a:t>Decision Tree Learning Algorithm</a:t>
            </a:r>
            <a:br>
              <a:rPr lang="en" sz="2400">
                <a:solidFill>
                  <a:srgbClr val="FF0000"/>
                </a:solidFill>
              </a:rPr>
            </a:br>
            <a:r>
              <a:rPr lang="en" sz="2400">
                <a:solidFill>
                  <a:srgbClr val="FF0000"/>
                </a:solidFill>
              </a:rPr>
              <a:t>(Briefly)</a:t>
            </a:r>
            <a:endParaRPr/>
          </a:p>
        </p:txBody>
      </p:sp>
      <p:sp>
        <p:nvSpPr>
          <p:cNvPr id="442" name="Google Shape;442;p70"/>
          <p:cNvSpPr txBox="1"/>
          <p:nvPr>
            <p:ph idx="1" type="body"/>
          </p:nvPr>
        </p:nvSpPr>
        <p:spPr>
          <a:xfrm>
            <a:off x="838200" y="13144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Noisy data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Overfitting and Model Selection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Cross Validation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Missing Data (R&amp;N, Section 18.3.6)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Using gain ratios (R&amp;N, Section 18.3.6)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Real-valued data (R&amp;N, Section 18.3.6)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Generation of rules and pruning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>
            <p:ph type="title"/>
          </p:nvPr>
        </p:nvSpPr>
        <p:spPr>
          <a:xfrm>
            <a:off x="685800" y="-571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Noisy data 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49" name="Google Shape;449;p71"/>
          <p:cNvSpPr txBox="1"/>
          <p:nvPr>
            <p:ph idx="1" type="body"/>
          </p:nvPr>
        </p:nvSpPr>
        <p:spPr>
          <a:xfrm>
            <a:off x="457200" y="1028700"/>
            <a:ext cx="8382000" cy="405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kinds of "noise" that could occur in the examples:</a:t>
            </a:r>
            <a:endParaRPr/>
          </a:p>
          <a:p>
            <a:pPr indent="-230188" lvl="0" marL="230188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3837" lvl="1" marL="5683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Two examples have </a:t>
            </a:r>
            <a:r>
              <a:rPr lang="en">
                <a:solidFill>
                  <a:schemeClr val="accent2"/>
                </a:solidFill>
              </a:rPr>
              <a:t>same attribute/value pairs, but different classifications</a:t>
            </a:r>
            <a:endParaRPr/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"/>
              <a:t>🡪report </a:t>
            </a:r>
            <a:r>
              <a:rPr lang="en">
                <a:solidFill>
                  <a:schemeClr val="accent2"/>
                </a:solidFill>
              </a:rPr>
              <a:t>majority classification</a:t>
            </a:r>
            <a:r>
              <a:rPr lang="en"/>
              <a:t> for the examples corresponding to the node </a:t>
            </a:r>
            <a:endParaRPr/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"/>
              <a:t>deterministic hypothesis.</a:t>
            </a:r>
            <a:endParaRPr/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"/>
              <a:t>🡪report </a:t>
            </a:r>
            <a:r>
              <a:rPr lang="en">
                <a:solidFill>
                  <a:schemeClr val="accent2"/>
                </a:solidFill>
              </a:rPr>
              <a:t>estimated probabilities of each classification</a:t>
            </a:r>
            <a:r>
              <a:rPr lang="en"/>
              <a:t> using the relative frequency (if considering stochastic hypotheses)</a:t>
            </a:r>
            <a:endParaRPr/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/>
          </a:p>
          <a:p>
            <a:pPr indent="-223837" lvl="1" marL="5683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Some values of </a:t>
            </a:r>
            <a:r>
              <a:rPr lang="en">
                <a:solidFill>
                  <a:schemeClr val="accent2"/>
                </a:solidFill>
              </a:rPr>
              <a:t>attributes are incorrect</a:t>
            </a:r>
            <a:r>
              <a:rPr lang="en"/>
              <a:t> because of errors in the data acquisition process or the preprocessing phase </a:t>
            </a:r>
            <a:endParaRPr/>
          </a:p>
          <a:p>
            <a:pPr indent="-96837" lvl="1" marL="5683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/>
          </a:p>
          <a:p>
            <a:pPr indent="-223837" lvl="1" marL="5683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The </a:t>
            </a:r>
            <a:r>
              <a:rPr lang="en">
                <a:solidFill>
                  <a:schemeClr val="accent2"/>
                </a:solidFill>
              </a:rPr>
              <a:t>classification is wrong</a:t>
            </a:r>
            <a:r>
              <a:rPr lang="en"/>
              <a:t> (e.g., + instead of -) because of some error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85" name="Google Shape;285;p5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54586" y="3104181"/>
            <a:ext cx="3647899" cy="205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4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/>
              <a:t>Project 2 grades are not finalized/out yet!</a:t>
            </a:r>
            <a:endParaRPr/>
          </a:p>
          <a:p>
            <a:pPr indent="-3302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Project 3 is out</a:t>
            </a:r>
            <a:endParaRPr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/>
          <p:nvPr>
            <p:ph type="title"/>
          </p:nvPr>
        </p:nvSpPr>
        <p:spPr>
          <a:xfrm>
            <a:off x="1066800" y="1143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Overfitting</a:t>
            </a:r>
            <a:r>
              <a:rPr lang="en"/>
              <a:t> </a:t>
            </a:r>
            <a:br>
              <a:rPr lang="en"/>
            </a:br>
            <a:endParaRPr/>
          </a:p>
        </p:txBody>
      </p:sp>
      <p:sp>
        <p:nvSpPr>
          <p:cNvPr id="455" name="Google Shape;455;p72"/>
          <p:cNvSpPr/>
          <p:nvPr/>
        </p:nvSpPr>
        <p:spPr>
          <a:xfrm>
            <a:off x="762000" y="685800"/>
            <a:ext cx="8001000" cy="1638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Ex.: Problem of trying to predict the roll of a die. The experiment data include: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of the week; (2) Month of the week; (3) Color of the die;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DTL may find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hypothesis that fits the data but with irrelevant attributes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56" name="Google Shape;456;p72"/>
          <p:cNvSpPr/>
          <p:nvPr/>
        </p:nvSpPr>
        <p:spPr>
          <a:xfrm>
            <a:off x="457200" y="2889575"/>
            <a:ext cx="8229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attributes are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irrelevant 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the decision-making process, e.g., color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a die is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irrelevant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its outcome but they are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differentiate examples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🡪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Overfitting.</a:t>
            </a:r>
            <a:endParaRPr/>
          </a:p>
        </p:txBody>
      </p:sp>
      <p:sp>
        <p:nvSpPr>
          <p:cNvPr id="457" name="Google Shape;457;p72"/>
          <p:cNvSpPr txBox="1"/>
          <p:nvPr/>
        </p:nvSpPr>
        <p:spPr>
          <a:xfrm>
            <a:off x="1783485" y="3885600"/>
            <a:ext cx="55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means fitting the </a:t>
            </a: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set </a:t>
            </a:r>
            <a:r>
              <a:rPr b="0" i="0" lang="en" sz="2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well</a:t>
            </a:r>
            <a:r>
              <a:rPr b="0" i="0" lang="en" sz="2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 </a:t>
            </a: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on the test set degrades.</a:t>
            </a:r>
            <a:endParaRPr/>
          </a:p>
        </p:txBody>
      </p:sp>
      <p:sp>
        <p:nvSpPr>
          <p:cNvPr id="458" name="Google Shape;458;p72"/>
          <p:cNvSpPr txBox="1"/>
          <p:nvPr/>
        </p:nvSpPr>
        <p:spPr>
          <a:xfrm>
            <a:off x="1066800" y="4530750"/>
            <a:ext cx="55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72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99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overfitting risk: Using restaurant name.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/>
          <p:nvPr>
            <p:ph idx="1" type="body"/>
          </p:nvPr>
        </p:nvSpPr>
        <p:spPr>
          <a:xfrm>
            <a:off x="533400" y="0"/>
            <a:ext cx="8382000" cy="4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0188" lvl="0" marL="230188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If the  hypothesis space has </a:t>
            </a:r>
            <a:r>
              <a:rPr lang="en">
                <a:solidFill>
                  <a:schemeClr val="accent2"/>
                </a:solidFill>
              </a:rPr>
              <a:t>many dimensions</a:t>
            </a:r>
            <a:r>
              <a:rPr lang="en"/>
              <a:t> because of </a:t>
            </a:r>
            <a:r>
              <a:rPr lang="en">
                <a:solidFill>
                  <a:schemeClr val="accent2"/>
                </a:solidFill>
              </a:rPr>
              <a:t>a large number of </a:t>
            </a:r>
            <a:endParaRPr/>
          </a:p>
          <a:p>
            <a:pPr indent="-223838" lvl="1" marL="5683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None/>
            </a:pPr>
            <a:r>
              <a:rPr lang="en">
                <a:solidFill>
                  <a:schemeClr val="accent2"/>
                </a:solidFill>
              </a:rPr>
              <a:t>attributes</a:t>
            </a:r>
            <a:r>
              <a:rPr lang="en"/>
              <a:t>, we may find </a:t>
            </a:r>
            <a:r>
              <a:rPr b="1" lang="en">
                <a:solidFill>
                  <a:schemeClr val="accent2"/>
                </a:solidFill>
              </a:rPr>
              <a:t>meaningless regularity</a:t>
            </a:r>
            <a:r>
              <a:rPr lang="en"/>
              <a:t> in the data that </a:t>
            </a:r>
            <a:r>
              <a:rPr lang="en">
                <a:solidFill>
                  <a:schemeClr val="accent2"/>
                </a:solidFill>
              </a:rPr>
              <a:t>is irrelevant </a:t>
            </a:r>
            <a:endParaRPr/>
          </a:p>
          <a:p>
            <a:pPr indent="-223838" lvl="1" marL="568325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None/>
            </a:pPr>
            <a:r>
              <a:rPr lang="en">
                <a:solidFill>
                  <a:schemeClr val="accent2"/>
                </a:solidFill>
              </a:rPr>
              <a:t>to the true, important, distinguishing features. </a:t>
            </a:r>
            <a:endParaRPr b="1">
              <a:solidFill>
                <a:schemeClr val="accent2"/>
              </a:solidFill>
            </a:endParaRPr>
          </a:p>
          <a:p>
            <a:pPr indent="-223838" lvl="1" marL="5683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1" lang="en"/>
              <a:t>Fix by </a:t>
            </a:r>
            <a:r>
              <a:rPr b="1" lang="en">
                <a:solidFill>
                  <a:schemeClr val="accent2"/>
                </a:solidFill>
              </a:rPr>
              <a:t>pruning to lower # nodes</a:t>
            </a:r>
            <a:r>
              <a:rPr b="1" lang="en"/>
              <a:t> in the decision tree</a:t>
            </a:r>
            <a:r>
              <a:rPr lang="en"/>
              <a:t> </a:t>
            </a:r>
            <a:r>
              <a:rPr b="1" lang="en">
                <a:solidFill>
                  <a:srgbClr val="3333CC"/>
                </a:solidFill>
              </a:rPr>
              <a:t>or put a</a:t>
            </a:r>
            <a:endParaRPr/>
          </a:p>
          <a:p>
            <a:pPr indent="0" lvl="2" marL="742950" rtl="0" algn="l">
              <a:spcBef>
                <a:spcPts val="36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imes New Roman"/>
              <a:buNone/>
            </a:pPr>
            <a:r>
              <a:rPr b="1" lang="en">
                <a:solidFill>
                  <a:srgbClr val="3333CC"/>
                </a:solidFill>
              </a:rPr>
              <a:t>    limit on number of nodes created.</a:t>
            </a:r>
            <a:endParaRPr/>
          </a:p>
          <a:p>
            <a:pPr indent="-1190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/>
          </a:p>
          <a:p>
            <a:pPr indent="-233362" lvl="2" marL="9763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1" lang="en"/>
              <a:t>For example, if </a:t>
            </a:r>
            <a:r>
              <a:rPr b="1" lang="en">
                <a:solidFill>
                  <a:schemeClr val="accent2"/>
                </a:solidFill>
              </a:rPr>
              <a:t>Gain</a:t>
            </a:r>
            <a:r>
              <a:rPr b="1" lang="en"/>
              <a:t> of the </a:t>
            </a:r>
            <a:r>
              <a:rPr b="1" lang="en">
                <a:solidFill>
                  <a:schemeClr val="accent2"/>
                </a:solidFill>
              </a:rPr>
              <a:t>best attribute</a:t>
            </a:r>
            <a:r>
              <a:rPr b="1" lang="en"/>
              <a:t> at a node is </a:t>
            </a:r>
            <a:r>
              <a:rPr b="1" lang="en">
                <a:solidFill>
                  <a:schemeClr val="accent2"/>
                </a:solidFill>
              </a:rPr>
              <a:t>below a threshold</a:t>
            </a:r>
            <a:r>
              <a:rPr b="1" lang="en"/>
              <a:t>, </a:t>
            </a:r>
            <a:r>
              <a:rPr b="1" lang="en">
                <a:solidFill>
                  <a:srgbClr val="FF0000"/>
                </a:solidFill>
              </a:rPr>
              <a:t>stop</a:t>
            </a:r>
            <a:r>
              <a:rPr b="1" lang="en"/>
              <a:t> and make </a:t>
            </a:r>
            <a:r>
              <a:rPr b="1" lang="en">
                <a:solidFill>
                  <a:schemeClr val="accent2"/>
                </a:solidFill>
              </a:rPr>
              <a:t>this node a leaf</a:t>
            </a:r>
            <a:r>
              <a:rPr b="1" lang="en"/>
              <a:t> rather than generating children no</a:t>
            </a:r>
            <a:r>
              <a:rPr lang="en"/>
              <a:t>des. </a:t>
            </a:r>
            <a:endParaRPr/>
          </a:p>
        </p:txBody>
      </p:sp>
      <p:sp>
        <p:nvSpPr>
          <p:cNvPr id="465" name="Google Shape;465;p73"/>
          <p:cNvSpPr txBox="1"/>
          <p:nvPr/>
        </p:nvSpPr>
        <p:spPr>
          <a:xfrm>
            <a:off x="533400" y="3486150"/>
            <a:ext cx="7559675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 is a key problem in learning. There are formal results on the number of examples needed to properly train an hypothesis of a certain complexity (“number of parameters” or # nodes in DT). The more params, the more data is needed. We’ll see some of this in our discussion of PAC learning.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1066800" y="0"/>
            <a:ext cx="7467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Overfitting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471" name="Google Shape;471;p74"/>
          <p:cNvSpPr txBox="1"/>
          <p:nvPr>
            <p:ph idx="1" type="body"/>
          </p:nvPr>
        </p:nvSpPr>
        <p:spPr>
          <a:xfrm>
            <a:off x="381000" y="1143000"/>
            <a:ext cx="8382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Let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1" lang="en" sz="2400"/>
              <a:t>s consider </a:t>
            </a:r>
            <a:r>
              <a:rPr b="1" lang="en" sz="2400">
                <a:solidFill>
                  <a:schemeClr val="accent2"/>
                </a:solidFill>
              </a:rPr>
              <a:t>D</a:t>
            </a:r>
            <a:r>
              <a:rPr b="1" lang="en" sz="2400"/>
              <a:t>, the entire </a:t>
            </a:r>
            <a:r>
              <a:rPr b="1" lang="en" sz="2400">
                <a:solidFill>
                  <a:schemeClr val="accent2"/>
                </a:solidFill>
              </a:rPr>
              <a:t>distribution of data,</a:t>
            </a:r>
            <a:r>
              <a:rPr b="1" lang="en" sz="2400"/>
              <a:t> and </a:t>
            </a:r>
            <a:r>
              <a:rPr b="1" lang="en" sz="2400">
                <a:solidFill>
                  <a:schemeClr val="accent2"/>
                </a:solidFill>
              </a:rPr>
              <a:t>T</a:t>
            </a:r>
            <a:r>
              <a:rPr b="1" lang="en" sz="2400"/>
              <a:t>, the </a:t>
            </a:r>
            <a:r>
              <a:rPr b="1" lang="en" sz="2400">
                <a:solidFill>
                  <a:schemeClr val="accent2"/>
                </a:solidFill>
              </a:rPr>
              <a:t>training set</a:t>
            </a:r>
            <a:r>
              <a:rPr b="1" lang="en" sz="2400"/>
              <a:t>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2400"/>
              <a:t>Hypothesis h ∈ H overfits D if</a:t>
            </a:r>
            <a:endParaRPr/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lang="en" sz="2400"/>
              <a:t>∃ h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1" lang="en" sz="2400"/>
              <a:t>≠ h ∈ H such that</a:t>
            </a:r>
            <a:endParaRPr b="1" sz="2800"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" sz="2400"/>
              <a:t>error</a:t>
            </a:r>
            <a:r>
              <a:rPr baseline="-25000" lang="en" sz="2400"/>
              <a:t>T</a:t>
            </a:r>
            <a:r>
              <a:rPr lang="en" sz="2400"/>
              <a:t>(h) &lt; error</a:t>
            </a:r>
            <a:r>
              <a:rPr baseline="-25000" lang="en" sz="2400"/>
              <a:t>T</a:t>
            </a:r>
            <a:r>
              <a:rPr lang="en" sz="2400"/>
              <a:t>(h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" sz="2400"/>
              <a:t>) but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" sz="2400"/>
              <a:t>error</a:t>
            </a:r>
            <a:r>
              <a:rPr baseline="-25000" lang="en" sz="2400"/>
              <a:t>D</a:t>
            </a:r>
            <a:r>
              <a:rPr lang="en" sz="2400"/>
              <a:t>(h) &gt; error</a:t>
            </a:r>
            <a:r>
              <a:rPr baseline="-25000" lang="en" sz="2400"/>
              <a:t>D</a:t>
            </a:r>
            <a:r>
              <a:rPr lang="en" sz="2400"/>
              <a:t>(h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" sz="2400"/>
              <a:t>)</a:t>
            </a:r>
            <a:r>
              <a:rPr lang="en"/>
              <a:t>  </a:t>
            </a:r>
            <a:endParaRPr/>
          </a:p>
          <a:p>
            <a:pPr indent="0" lvl="2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"/>
              <a:t>Note: estimate error on full distribution by using test data set.</a:t>
            </a:r>
            <a:endParaRPr/>
          </a:p>
          <a:p>
            <a:pPr indent="0" lvl="2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/>
          <p:nvPr>
            <p:ph idx="1" type="body"/>
          </p:nvPr>
        </p:nvSpPr>
        <p:spPr>
          <a:xfrm>
            <a:off x="609600" y="114300"/>
            <a:ext cx="8229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972"/>
                </a:solidFill>
              </a:rPr>
              <a:t>Data overfitting is the arguably the most common pitfall in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972"/>
                </a:solidFill>
              </a:rPr>
              <a:t>         machine learning.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Why?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AutoNum type="arabicParenR"/>
            </a:pPr>
            <a:r>
              <a:rPr b="1" lang="en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  <a:endParaRPr b="1">
              <a:solidFill>
                <a:schemeClr val="accent2"/>
              </a:solidFill>
            </a:endParaRPr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AutoNum type="arabicParenR"/>
            </a:pPr>
            <a:r>
              <a:rPr b="1" lang="en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</a:t>
            </a:r>
            <a:endParaRPr b="1">
              <a:solidFill>
                <a:schemeClr val="accent2"/>
              </a:solidFill>
            </a:endParaRPr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AutoNum type="arabicParenR"/>
            </a:pPr>
            <a:r>
              <a:rPr b="1" lang="en">
                <a:solidFill>
                  <a:schemeClr val="accent2"/>
                </a:solidFill>
              </a:rPr>
              <a:t>It’s hard to think of a better fit to the training data as a “worse”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   result. Often difficult to fit training data well, so it seems that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   “a good fit to the training data means a good result.”</a:t>
            </a:r>
            <a:endParaRPr/>
          </a:p>
        </p:txBody>
      </p:sp>
      <p:sp>
        <p:nvSpPr>
          <p:cNvPr id="477" name="Google Shape;477;p75"/>
          <p:cNvSpPr txBox="1"/>
          <p:nvPr/>
        </p:nvSpPr>
        <p:spPr>
          <a:xfrm>
            <a:off x="519086" y="4057650"/>
            <a:ext cx="771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Modern “savior:” Massive amounts of data to train on!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Somewhat characteristic of ML AI community vs. traditional</a:t>
            </a:r>
            <a:r>
              <a:rPr lang="en" sz="700"/>
              <a:t> </a:t>
            </a:r>
            <a:r>
              <a:rPr b="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statistics community. Anecdote: Netflix competition.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2.11.57 AM.png" id="482" name="Google Shape;48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57200"/>
            <a:ext cx="642993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6"/>
          <p:cNvSpPr txBox="1"/>
          <p:nvPr/>
        </p:nvSpPr>
        <p:spPr>
          <a:xfrm>
            <a:off x="2895600" y="57150"/>
            <a:ext cx="426541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figure in machine learning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990600" y="3829050"/>
            <a:ext cx="5352773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with larger and larger trees,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just do better and better on the training set!</a:t>
            </a:r>
            <a:endParaRPr/>
          </a:p>
        </p:txBody>
      </p:sp>
      <p:sp>
        <p:nvSpPr>
          <p:cNvPr id="485" name="Google Shape;485;p76"/>
          <p:cNvSpPr txBox="1"/>
          <p:nvPr/>
        </p:nvSpPr>
        <p:spPr>
          <a:xfrm>
            <a:off x="5943600" y="1085850"/>
            <a:ext cx="2058176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set tree size as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parameter in our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 learning alg.</a:t>
            </a:r>
            <a:endParaRPr/>
          </a:p>
        </p:txBody>
      </p:sp>
      <p:sp>
        <p:nvSpPr>
          <p:cNvPr id="486" name="Google Shape;486;p76"/>
          <p:cNvSpPr txBox="1"/>
          <p:nvPr/>
        </p:nvSpPr>
        <p:spPr>
          <a:xfrm>
            <a:off x="1371600" y="4400550"/>
            <a:ext cx="619307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note the performance on the validation set…</a:t>
            </a:r>
            <a:endParaRPr/>
          </a:p>
        </p:txBody>
      </p:sp>
      <p:sp>
        <p:nvSpPr>
          <p:cNvPr id="487" name="Google Shape;487;p76"/>
          <p:cNvSpPr txBox="1"/>
          <p:nvPr/>
        </p:nvSpPr>
        <p:spPr>
          <a:xfrm>
            <a:off x="4114800" y="3429000"/>
            <a:ext cx="1136449" cy="3000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size</a:t>
            </a:r>
            <a:endParaRPr/>
          </a:p>
        </p:txBody>
      </p:sp>
      <p:sp>
        <p:nvSpPr>
          <p:cNvPr id="488" name="Google Shape;488;p76"/>
          <p:cNvSpPr txBox="1"/>
          <p:nvPr/>
        </p:nvSpPr>
        <p:spPr>
          <a:xfrm rot="-5400000">
            <a:off x="902892" y="1645844"/>
            <a:ext cx="994503" cy="4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rate</a:t>
            </a:r>
            <a:endParaRPr/>
          </a:p>
        </p:txBody>
      </p:sp>
      <p:sp>
        <p:nvSpPr>
          <p:cNvPr id="489" name="Google Shape;489;p76"/>
          <p:cNvSpPr txBox="1"/>
          <p:nvPr/>
        </p:nvSpPr>
        <p:spPr>
          <a:xfrm>
            <a:off x="5334000" y="2800350"/>
            <a:ext cx="305729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Overfitting kicks in…</a:t>
            </a:r>
            <a:endParaRPr/>
          </a:p>
        </p:txBody>
      </p:sp>
      <p:sp>
        <p:nvSpPr>
          <p:cNvPr id="490" name="Google Shape;490;p76"/>
          <p:cNvSpPr/>
          <p:nvPr/>
        </p:nvSpPr>
        <p:spPr>
          <a:xfrm rot="10008614">
            <a:off x="4735533" y="1773660"/>
            <a:ext cx="448215" cy="127743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EAA8"/>
              </a:gs>
              <a:gs pos="100000">
                <a:srgbClr val="81FFD9"/>
              </a:gs>
            </a:gsLst>
            <a:lin ang="16200000" scaled="0"/>
          </a:gradFill>
          <a:ln cap="flat" cmpd="sng" w="9525">
            <a:solidFill>
              <a:srgbClr val="00CB9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p76"/>
          <p:cNvSpPr txBox="1"/>
          <p:nvPr/>
        </p:nvSpPr>
        <p:spPr>
          <a:xfrm>
            <a:off x="3352800" y="1368251"/>
            <a:ext cx="228695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tree size</a:t>
            </a:r>
            <a:endParaRPr/>
          </a:p>
        </p:txBody>
      </p:sp>
      <p:sp>
        <p:nvSpPr>
          <p:cNvPr id="492" name="Google Shape;492;p76"/>
          <p:cNvSpPr/>
          <p:nvPr/>
        </p:nvSpPr>
        <p:spPr>
          <a:xfrm>
            <a:off x="4876800" y="3371850"/>
            <a:ext cx="457200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(h) &lt; error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but </a:t>
            </a:r>
            <a:endParaRPr/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(h) &gt; error</a:t>
            </a:r>
            <a:r>
              <a:rPr b="0" baseline="-2500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</a:t>
            </a: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0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7"/>
          <p:cNvSpPr txBox="1"/>
          <p:nvPr>
            <p:ph idx="1" type="body"/>
          </p:nvPr>
        </p:nvSpPr>
        <p:spPr>
          <a:xfrm>
            <a:off x="685800" y="188250"/>
            <a:ext cx="77724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Procedure for finding the optimal tree size is called “model selection.”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See section 18.4.1 R&amp;N and Fig. 18.8.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Uses “all data - test set” --- k times splits that set into a training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     set and a validation set.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CC"/>
                </a:solidFill>
              </a:rPr>
              <a:t>After right decision tree size is found from the error rate curve 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CC"/>
                </a:solidFill>
              </a:rPr>
              <a:t>      validation data, train on all training data to get final decision tree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CC"/>
                </a:solidFill>
              </a:rPr>
              <a:t>      (of the right size).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972"/>
                </a:solidFill>
              </a:rPr>
              <a:t>Finally, evaluate tree on the test data (not used before) to get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9972"/>
                </a:solidFill>
              </a:rPr>
              <a:t>true generalization error (to unseen examples).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8"/>
          <p:cNvSpPr txBox="1"/>
          <p:nvPr>
            <p:ph type="title"/>
          </p:nvPr>
        </p:nvSpPr>
        <p:spPr>
          <a:xfrm>
            <a:off x="1066800" y="-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Cross Validation</a:t>
            </a:r>
            <a:endParaRPr/>
          </a:p>
        </p:txBody>
      </p:sp>
      <p:sp>
        <p:nvSpPr>
          <p:cNvPr id="504" name="Google Shape;504;p78"/>
          <p:cNvSpPr txBox="1"/>
          <p:nvPr/>
        </p:nvSpPr>
        <p:spPr>
          <a:xfrm>
            <a:off x="609600" y="1600200"/>
            <a:ext cx="6705600" cy="1905000"/>
          </a:xfrm>
          <a:prstGeom prst="rect">
            <a:avLst/>
          </a:prstGeom>
          <a:noFill/>
          <a:ln cap="flat" cmpd="sng" w="9525">
            <a:solidFill>
              <a:srgbClr val="C29D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1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CV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( data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, alg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L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, int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 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Divide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into k disjoint sets 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{ 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…, 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}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For i = 1..k 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   Run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L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on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-i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S – 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    obtain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L(S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= h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baseline="-2500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baseline="-2500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      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Evaluate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on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baseline="-2500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err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= 1/|S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| </a:t>
            </a:r>
            <a:r>
              <a:rPr b="0" i="0" lang="en" sz="20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baseline="-25000" i="0" lang="en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〈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x,y</a:t>
            </a:r>
            <a:r>
              <a:rPr b="0" baseline="-25000" i="0" lang="en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〉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∈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Si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I(h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(x) </a:t>
            </a:r>
            <a:r>
              <a:rPr b="0" i="0" lang="en" sz="20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y)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FF"/>
              </a:buClr>
              <a:buSzPts val="2000"/>
              <a:buFont typeface="Tahoma"/>
              <a:buNone/>
            </a:pPr>
            <a:r>
              <a:rPr b="0" i="0" lang="en" sz="2000" u="none" cap="none" strike="noStrike">
                <a:solidFill>
                  <a:srgbClr val="CC00FF"/>
                </a:solidFill>
                <a:latin typeface="Tahoma"/>
                <a:ea typeface="Tahoma"/>
                <a:cs typeface="Tahoma"/>
                <a:sym typeface="Tahoma"/>
              </a:rPr>
              <a:t>   Return Average 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1/k </a:t>
            </a:r>
            <a:r>
              <a:rPr b="0" i="0" lang="en" sz="20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err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(h</a:t>
            </a:r>
            <a:r>
              <a:rPr b="0" baseline="-2500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</p:txBody>
      </p:sp>
      <p:pic>
        <p:nvPicPr>
          <p:cNvPr id="505" name="Google Shape;5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457200"/>
            <a:ext cx="2895600" cy="371163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8"/>
          <p:cNvSpPr/>
          <p:nvPr/>
        </p:nvSpPr>
        <p:spPr>
          <a:xfrm>
            <a:off x="395723" y="742950"/>
            <a:ext cx="5928877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method for estimating the accuracy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(or error) of a learner (using validation set).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78"/>
          <p:cNvSpPr txBox="1"/>
          <p:nvPr/>
        </p:nvSpPr>
        <p:spPr>
          <a:xfrm>
            <a:off x="838200" y="4686300"/>
            <a:ext cx="1841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78"/>
          <p:cNvSpPr txBox="1"/>
          <p:nvPr/>
        </p:nvSpPr>
        <p:spPr>
          <a:xfrm>
            <a:off x="466755" y="114300"/>
            <a:ext cx="4791045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Learner L is e.g. DT learner for “tree with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 nodes” max.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2.50.45 AM.png" id="513" name="Google Shape;51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114550"/>
            <a:ext cx="2762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9"/>
          <p:cNvSpPr txBox="1"/>
          <p:nvPr>
            <p:ph type="title"/>
          </p:nvPr>
        </p:nvSpPr>
        <p:spPr>
          <a:xfrm>
            <a:off x="1066800" y="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Specific techniques for dealing with overfitting</a:t>
            </a:r>
            <a:br>
              <a:rPr lang="en" sz="2800">
                <a:solidFill>
                  <a:srgbClr val="FF0000"/>
                </a:solidFill>
              </a:rPr>
            </a:br>
            <a:r>
              <a:rPr lang="en" sz="2400">
                <a:solidFill>
                  <a:srgbClr val="FF0000"/>
                </a:solidFill>
              </a:rPr>
              <a:t>(Model selection provides general framework)</a:t>
            </a:r>
            <a:endParaRPr/>
          </a:p>
        </p:txBody>
      </p:sp>
      <p:sp>
        <p:nvSpPr>
          <p:cNvPr id="515" name="Google Shape;515;p79"/>
          <p:cNvSpPr txBox="1"/>
          <p:nvPr>
            <p:ph idx="1" type="body"/>
          </p:nvPr>
        </p:nvSpPr>
        <p:spPr>
          <a:xfrm>
            <a:off x="762000" y="8572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b="1" lang="en">
                <a:solidFill>
                  <a:srgbClr val="3333CC"/>
                </a:solidFill>
              </a:rPr>
              <a:t>Decision tree pruning  or grow only up to certain size.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CC"/>
                </a:solidFill>
              </a:rPr>
              <a:t>	Prevent splitting on features that are not clearly relevant.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     Testing of relevance of features --- “does split provide new information”: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	statistical tests ---&gt; Section 18.3.5 R&amp;N 	           test.</a:t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2</a:t>
            </a:r>
            <a:r>
              <a:rPr b="1" lang="en">
                <a:solidFill>
                  <a:srgbClr val="3333CC"/>
                </a:solidFill>
              </a:rPr>
              <a:t>)  Grow full tree, then post-prune rule post-pruning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CC"/>
                </a:solidFill>
              </a:rPr>
              <a:t>3) </a:t>
            </a:r>
            <a:endParaRPr b="1">
              <a:solidFill>
                <a:srgbClr val="3333CC"/>
              </a:solidFill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9"/>
          <p:cNvSpPr/>
          <p:nvPr/>
        </p:nvSpPr>
        <p:spPr>
          <a:xfrm>
            <a:off x="1066800" y="3625200"/>
            <a:ext cx="6248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19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MDL (minimal description length): 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1900" u="none" cap="none" strike="noStrike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19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19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size(tree) + size(misclassifications(tree))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Converting Trees to Rules</a:t>
            </a:r>
            <a:endParaRPr/>
          </a:p>
        </p:txBody>
      </p:sp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457200" y="1257300"/>
            <a:ext cx="8001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33CC"/>
                </a:solidFill>
              </a:rPr>
              <a:t>Every decision tree corresponds to set of rules: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b="1" lang="en" sz="1800">
                <a:solidFill>
                  <a:schemeClr val="accent2"/>
                </a:solidFill>
              </a:rPr>
              <a:t>IF (Patrons = None)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accent2"/>
                </a:solidFill>
              </a:rPr>
              <a:t>	THEN WillWait = No</a:t>
            </a:r>
            <a:br>
              <a:rPr b="1" lang="en" sz="1800">
                <a:solidFill>
                  <a:schemeClr val="accent2"/>
                </a:solidFill>
              </a:rPr>
            </a:br>
            <a:endParaRPr b="1" sz="1800">
              <a:solidFill>
                <a:schemeClr val="accent2"/>
              </a:solidFill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imes New Roman"/>
              <a:buChar char="–"/>
            </a:pPr>
            <a:r>
              <a:rPr b="1" lang="en" sz="1800">
                <a:solidFill>
                  <a:srgbClr val="3333CC"/>
                </a:solidFill>
              </a:rPr>
              <a:t>IF (Patrons = Full) </a:t>
            </a:r>
            <a:br>
              <a:rPr b="1" lang="en" sz="1800">
                <a:solidFill>
                  <a:srgbClr val="3333CC"/>
                </a:solidFill>
              </a:rPr>
            </a:br>
            <a:r>
              <a:rPr b="1" lang="en" sz="1800">
                <a:solidFill>
                  <a:srgbClr val="3333CC"/>
                </a:solidFill>
              </a:rPr>
              <a:t>  &amp; (Hungry = No) </a:t>
            </a:r>
            <a:br>
              <a:rPr b="1" lang="en" sz="1800">
                <a:solidFill>
                  <a:srgbClr val="3333CC"/>
                </a:solidFill>
              </a:rPr>
            </a:br>
            <a:r>
              <a:rPr b="1" lang="en" sz="1800">
                <a:solidFill>
                  <a:srgbClr val="3333CC"/>
                </a:solidFill>
              </a:rPr>
              <a:t>  &amp;(Type = French)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3333CC"/>
                </a:solidFill>
              </a:rPr>
              <a:t>	THEN WillWait = Yes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CC"/>
              </a:buClr>
              <a:buSzPts val="1800"/>
              <a:buFont typeface="Times New Roman"/>
              <a:buChar char="–"/>
            </a:pPr>
            <a:r>
              <a:rPr b="1" lang="en" sz="1800">
                <a:solidFill>
                  <a:srgbClr val="3333CC"/>
                </a:solidFill>
              </a:rPr>
              <a:t>...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600"/>
              <a:t> </a:t>
            </a:r>
            <a:endParaRPr/>
          </a:p>
        </p:txBody>
      </p:sp>
      <p:pic>
        <p:nvPicPr>
          <p:cNvPr id="524" name="Google Shape;52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828800"/>
            <a:ext cx="29146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381000" y="114300"/>
            <a:ext cx="8458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Fighting Overfitting:</a:t>
            </a:r>
            <a:br>
              <a:rPr lang="en" sz="2800"/>
            </a:br>
            <a:r>
              <a:rPr lang="en" sz="2800"/>
              <a:t>Using Rule Post-Pruning </a:t>
            </a:r>
            <a:endParaRPr/>
          </a:p>
        </p:txBody>
      </p:sp>
      <p:pic>
        <p:nvPicPr>
          <p:cNvPr id="530" name="Google Shape;53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714500"/>
            <a:ext cx="5143500" cy="264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5"/>
          <p:cNvSpPr txBox="1"/>
          <p:nvPr>
            <p:ph idx="1" type="body"/>
          </p:nvPr>
        </p:nvSpPr>
        <p:spPr>
          <a:xfrm>
            <a:off x="9906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1.54.30 AM.png" id="535" name="Google Shape;53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113" y="1175625"/>
            <a:ext cx="60198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1.54.38 AM.png" id="540" name="Google Shape;54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00200"/>
            <a:ext cx="56959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3"/>
          <p:cNvSpPr txBox="1"/>
          <p:nvPr/>
        </p:nvSpPr>
        <p:spPr>
          <a:xfrm>
            <a:off x="5791200" y="457200"/>
            <a:ext cx="190313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aside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1.54.53 AM.png" id="546" name="Google Shape;54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76" y="767400"/>
            <a:ext cx="7167525" cy="31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2-11-14 at 1.55.07 AM.png" id="551" name="Google Shape;55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650" y="1530968"/>
            <a:ext cx="57245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5"/>
          <p:cNvSpPr txBox="1"/>
          <p:nvPr/>
        </p:nvSpPr>
        <p:spPr>
          <a:xfrm>
            <a:off x="6019800" y="571500"/>
            <a:ext cx="248487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logical aside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br>
              <a:rPr lang="en"/>
            </a:br>
            <a:r>
              <a:rPr lang="en"/>
              <a:t>When to use Decision Trees</a:t>
            </a:r>
            <a:endParaRPr/>
          </a:p>
        </p:txBody>
      </p:sp>
      <p:sp>
        <p:nvSpPr>
          <p:cNvPr id="558" name="Google Shape;558;p86"/>
          <p:cNvSpPr txBox="1"/>
          <p:nvPr>
            <p:ph idx="1" type="body"/>
          </p:nvPr>
        </p:nvSpPr>
        <p:spPr>
          <a:xfrm>
            <a:off x="1066800" y="12001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Instances presented as </a:t>
            </a:r>
            <a:r>
              <a:rPr lang="en">
                <a:solidFill>
                  <a:schemeClr val="accent2"/>
                </a:solidFill>
              </a:rPr>
              <a:t>attribute-value pairs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Method of approximating discrete-valued functions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	Target function has discrete values: </a:t>
            </a:r>
            <a:r>
              <a:rPr lang="en">
                <a:solidFill>
                  <a:schemeClr val="accent2"/>
                </a:solidFill>
              </a:rPr>
              <a:t>classification problems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Robust to </a:t>
            </a:r>
            <a:r>
              <a:rPr lang="en">
                <a:solidFill>
                  <a:schemeClr val="accent2"/>
                </a:solidFill>
              </a:rPr>
              <a:t>noisy data</a:t>
            </a:r>
            <a:r>
              <a:rPr lang="en"/>
              <a:t>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	Training data may contain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errors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missing attribute values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Typical bias: prefer smaller trees </a:t>
            </a:r>
            <a:r>
              <a:rPr lang="en">
                <a:solidFill>
                  <a:schemeClr val="accent2"/>
                </a:solidFill>
              </a:rPr>
              <a:t>(Ockham's razor )</a:t>
            </a:r>
            <a:endParaRPr/>
          </a:p>
        </p:txBody>
      </p:sp>
      <p:sp>
        <p:nvSpPr>
          <p:cNvPr id="559" name="Google Shape;559;p86"/>
          <p:cNvSpPr/>
          <p:nvPr/>
        </p:nvSpPr>
        <p:spPr>
          <a:xfrm>
            <a:off x="1403350" y="4628550"/>
            <a:ext cx="633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used, practical and easy to interpret results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7"/>
          <p:cNvSpPr txBox="1"/>
          <p:nvPr>
            <p:ph idx="1" type="body"/>
          </p:nvPr>
        </p:nvSpPr>
        <p:spPr>
          <a:xfrm>
            <a:off x="685800" y="202000"/>
            <a:ext cx="77724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Inducing decision trees is one of the </a:t>
            </a:r>
            <a:r>
              <a:rPr lang="en">
                <a:solidFill>
                  <a:schemeClr val="accent2"/>
                </a:solidFill>
              </a:rPr>
              <a:t>most widely used learning methods in practice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Can </a:t>
            </a:r>
            <a:r>
              <a:rPr lang="en">
                <a:solidFill>
                  <a:schemeClr val="accent2"/>
                </a:solidFill>
              </a:rPr>
              <a:t>outperform human experts</a:t>
            </a:r>
            <a:r>
              <a:rPr lang="en"/>
              <a:t> in many problems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Strengths </a:t>
            </a:r>
            <a:r>
              <a:rPr lang="en"/>
              <a:t>include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</a:pPr>
            <a:r>
              <a:rPr lang="en">
                <a:solidFill>
                  <a:schemeClr val="accent2"/>
                </a:solidFill>
              </a:rPr>
              <a:t>Fast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</a:pPr>
            <a:r>
              <a:rPr lang="en">
                <a:solidFill>
                  <a:schemeClr val="accent2"/>
                </a:solidFill>
              </a:rPr>
              <a:t>simple to implement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</a:pPr>
            <a:r>
              <a:rPr lang="en">
                <a:solidFill>
                  <a:schemeClr val="accent2"/>
                </a:solidFill>
              </a:rPr>
              <a:t>human readable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can convert result to a set of easily </a:t>
            </a:r>
            <a:r>
              <a:rPr lang="en">
                <a:solidFill>
                  <a:schemeClr val="accent2"/>
                </a:solidFill>
              </a:rPr>
              <a:t>interpretable rules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empirically valid in many </a:t>
            </a:r>
            <a:r>
              <a:rPr lang="en">
                <a:solidFill>
                  <a:schemeClr val="accent2"/>
                </a:solidFill>
              </a:rPr>
              <a:t>commercial products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handles </a:t>
            </a:r>
            <a:r>
              <a:rPr lang="en">
                <a:solidFill>
                  <a:schemeClr val="accent2"/>
                </a:solidFill>
              </a:rPr>
              <a:t>noisy data</a:t>
            </a:r>
            <a:r>
              <a:rPr lang="en"/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Weaknesses </a:t>
            </a:r>
            <a:r>
              <a:rPr lang="en"/>
              <a:t>include: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" sz="1800"/>
              <a:t>"Univariate" splits/partitioning using only </a:t>
            </a:r>
            <a:r>
              <a:rPr lang="en" sz="1800">
                <a:solidFill>
                  <a:schemeClr val="accent2"/>
                </a:solidFill>
              </a:rPr>
              <a:t>one attribute at a time so limits types of possible trees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mes New Roman"/>
              <a:buChar char="–"/>
            </a:pPr>
            <a:r>
              <a:rPr lang="en" sz="1800">
                <a:solidFill>
                  <a:schemeClr val="accent2"/>
                </a:solidFill>
              </a:rPr>
              <a:t>large decision trees may be hard to understand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" sz="1800"/>
              <a:t>requires </a:t>
            </a:r>
            <a:r>
              <a:rPr lang="en" sz="1800">
                <a:solidFill>
                  <a:schemeClr val="accent2"/>
                </a:solidFill>
              </a:rPr>
              <a:t>fixed-length feature vectors</a:t>
            </a:r>
            <a:r>
              <a:rPr lang="en" sz="1800"/>
              <a:t>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</a:pPr>
            <a:r>
              <a:rPr lang="en" sz="1800"/>
              <a:t>non-incremental (i.e., </a:t>
            </a:r>
            <a:r>
              <a:rPr lang="en" sz="1800">
                <a:solidFill>
                  <a:schemeClr val="accent2"/>
                </a:solidFill>
              </a:rPr>
              <a:t>batch method)</a:t>
            </a:r>
            <a:endParaRPr>
              <a:solidFill>
                <a:schemeClr val="accent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6" name="Google Shape;566;p87"/>
          <p:cNvSpPr txBox="1"/>
          <p:nvPr/>
        </p:nvSpPr>
        <p:spPr>
          <a:xfrm>
            <a:off x="4049125" y="1421725"/>
            <a:ext cx="44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a legal requirement! Why?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/>
          <p:nvPr>
            <p:ph type="title"/>
          </p:nvPr>
        </p:nvSpPr>
        <p:spPr>
          <a:xfrm>
            <a:off x="457200" y="114539"/>
            <a:ext cx="7620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DECISION TREES IN SCIKIT</a:t>
            </a:r>
            <a:endParaRPr/>
          </a:p>
        </p:txBody>
      </p:sp>
      <p:sp>
        <p:nvSpPr>
          <p:cNvPr id="572" name="Google Shape;572;p88"/>
          <p:cNvSpPr txBox="1"/>
          <p:nvPr>
            <p:ph idx="1" type="body"/>
          </p:nvPr>
        </p:nvSpPr>
        <p:spPr>
          <a:xfrm>
            <a:off x="457200" y="3150547"/>
            <a:ext cx="7620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Trains a decision tree using default parameters (attribute chosen to split on either Gini or entropy, no max depth, etc) </a:t>
            </a:r>
            <a:endParaRPr b="0"/>
          </a:p>
        </p:txBody>
      </p:sp>
      <p:sp>
        <p:nvSpPr>
          <p:cNvPr id="573" name="Google Shape;573;p8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4" name="Google Shape;574;p88"/>
          <p:cNvSpPr/>
          <p:nvPr/>
        </p:nvSpPr>
        <p:spPr>
          <a:xfrm>
            <a:off x="457188" y="1143250"/>
            <a:ext cx="8245500" cy="2007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 sklearn.datasets import load_iris</a:t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 sklearn import tree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# Load a common dataset, fit a decision tree to 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iris = load_iris()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 = tree.DecisionTreeClassifier()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 = clf.fit(iris.data, iris.target)</a:t>
            </a:r>
            <a:endParaRPr/>
          </a:p>
        </p:txBody>
      </p:sp>
      <p:sp>
        <p:nvSpPr>
          <p:cNvPr id="575" name="Google Shape;575;p88"/>
          <p:cNvSpPr/>
          <p:nvPr/>
        </p:nvSpPr>
        <p:spPr>
          <a:xfrm>
            <a:off x="457211" y="3829943"/>
            <a:ext cx="8245500" cy="48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# Predict most likely class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clf.predict([[2., 2.]])</a:t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76" name="Google Shape;576;p88"/>
          <p:cNvSpPr/>
          <p:nvPr/>
        </p:nvSpPr>
        <p:spPr>
          <a:xfrm>
            <a:off x="457198" y="4310687"/>
            <a:ext cx="8245500" cy="48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# Predict PDF over classes (%training samples in leaf)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clf.predict_proba([[2., 2.]])</a:t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/>
          <p:nvPr>
            <p:ph type="title"/>
          </p:nvPr>
        </p:nvSpPr>
        <p:spPr>
          <a:xfrm>
            <a:off x="457199" y="114538"/>
            <a:ext cx="8245475" cy="517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VISUALIZING A DECISION TREE</a:t>
            </a:r>
            <a:endParaRPr/>
          </a:p>
        </p:txBody>
      </p:sp>
      <p:sp>
        <p:nvSpPr>
          <p:cNvPr id="582" name="Google Shape;582;p8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89"/>
          <p:cNvSpPr/>
          <p:nvPr/>
        </p:nvSpPr>
        <p:spPr>
          <a:xfrm>
            <a:off x="457200" y="645700"/>
            <a:ext cx="8245500" cy="2166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 IPython.display import Image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dot_data = tree.export_graphviz(clf,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          out_file=None,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          feature_names=iris.feature_names,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          class_names=iris.target_names,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              filled=True, rounded=True)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graph = pydotplus.graph_from_dot_data(dot_data)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Image(graph.create_png())</a:t>
            </a:r>
            <a:endParaRPr/>
          </a:p>
        </p:txBody>
      </p:sp>
      <p:pic>
        <p:nvPicPr>
          <p:cNvPr id="584" name="Google Shape;58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25" y="2977500"/>
            <a:ext cx="4444361" cy="21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0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590" name="Google Shape;590;p90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Decision trees are very interpretable, but may be brittle to changes in the training data, as well as noise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Random forests</a:t>
            </a:r>
            <a:r>
              <a:rPr lang="en"/>
              <a:t> are an ensemble method that: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"/>
              <a:t>Resamples the training data;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"/>
              <a:t>Builds many decision trees; and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"/>
              <a:t>Averages predictions of trees to classify.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This is done through bagging and random feature selection</a:t>
            </a:r>
            <a:endParaRPr/>
          </a:p>
        </p:txBody>
      </p:sp>
      <p:sp>
        <p:nvSpPr>
          <p:cNvPr id="591" name="Google Shape;591;p9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2" name="Google Shape;59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390" y="1955500"/>
            <a:ext cx="1359300" cy="14694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1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BAGGING</a:t>
            </a:r>
            <a:endParaRPr/>
          </a:p>
        </p:txBody>
      </p:sp>
      <p:sp>
        <p:nvSpPr>
          <p:cNvPr id="598" name="Google Shape;598;p91"/>
          <p:cNvSpPr txBox="1"/>
          <p:nvPr>
            <p:ph idx="1" type="body"/>
          </p:nvPr>
        </p:nvSpPr>
        <p:spPr>
          <a:xfrm>
            <a:off x="457200" y="1143250"/>
            <a:ext cx="7620000" cy="3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Bagging: </a:t>
            </a:r>
            <a:r>
              <a:rPr lang="en">
                <a:solidFill>
                  <a:schemeClr val="dk2"/>
                </a:solidFill>
              </a:rPr>
              <a:t>B</a:t>
            </a:r>
            <a:r>
              <a:rPr lang="en"/>
              <a:t>ootstrap </a:t>
            </a:r>
            <a:r>
              <a:rPr lang="en">
                <a:solidFill>
                  <a:schemeClr val="dk2"/>
                </a:solidFill>
              </a:rPr>
              <a:t>ag</a:t>
            </a:r>
            <a:r>
              <a:rPr lang="en"/>
              <a:t>gregation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Resampling a training set of size n via the </a:t>
            </a:r>
            <a:r>
              <a:rPr lang="en">
                <a:solidFill>
                  <a:schemeClr val="dk2"/>
                </a:solidFill>
              </a:rPr>
              <a:t>bootstrap</a:t>
            </a:r>
            <a:r>
              <a:rPr lang="en"/>
              <a:t>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/>
              <a:t>Sample </a:t>
            </a:r>
            <a:r>
              <a:rPr lang="en">
                <a:solidFill>
                  <a:schemeClr val="dk2"/>
                </a:solidFill>
              </a:rPr>
              <a:t>with replacement</a:t>
            </a:r>
            <a:r>
              <a:rPr lang="en"/>
              <a:t> n elements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General scheme for random forests: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Create B bootstrap samples, {Z</a:t>
            </a:r>
            <a:r>
              <a:rPr baseline="-25000" lang="en"/>
              <a:t>1</a:t>
            </a:r>
            <a:r>
              <a:rPr lang="en"/>
              <a:t>, Z</a:t>
            </a:r>
            <a:r>
              <a:rPr baseline="-25000" lang="en"/>
              <a:t>2</a:t>
            </a:r>
            <a:r>
              <a:rPr lang="en"/>
              <a:t>, …, Z</a:t>
            </a:r>
            <a:r>
              <a:rPr baseline="-25000" lang="en"/>
              <a:t>B</a:t>
            </a:r>
            <a:r>
              <a:rPr lang="en"/>
              <a:t>}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Build B decision trees, {T</a:t>
            </a:r>
            <a:r>
              <a:rPr baseline="-25000" lang="en"/>
              <a:t>1</a:t>
            </a:r>
            <a:r>
              <a:rPr lang="en"/>
              <a:t>, T</a:t>
            </a:r>
            <a:r>
              <a:rPr baseline="-25000" lang="en"/>
              <a:t>2</a:t>
            </a:r>
            <a:r>
              <a:rPr lang="en"/>
              <a:t>, …, T</a:t>
            </a:r>
            <a:r>
              <a:rPr baseline="-25000" lang="en"/>
              <a:t>B</a:t>
            </a:r>
            <a:r>
              <a:rPr lang="en"/>
              <a:t>}, from {Z</a:t>
            </a:r>
            <a:r>
              <a:rPr baseline="-25000" lang="en"/>
              <a:t>1</a:t>
            </a:r>
            <a:r>
              <a:rPr lang="en"/>
              <a:t>, Z</a:t>
            </a:r>
            <a:r>
              <a:rPr baseline="-25000" lang="en"/>
              <a:t>2</a:t>
            </a:r>
            <a:r>
              <a:rPr lang="en"/>
              <a:t>, …, Z</a:t>
            </a:r>
            <a:r>
              <a:rPr baseline="-25000" lang="en"/>
              <a:t>B</a:t>
            </a: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Classification/Regression: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Each tree T</a:t>
            </a:r>
            <a:r>
              <a:rPr baseline="-25000" lang="en"/>
              <a:t>j</a:t>
            </a:r>
            <a:r>
              <a:rPr lang="en"/>
              <a:t> predicts class/value y</a:t>
            </a:r>
            <a:r>
              <a:rPr baseline="-25000" lang="en"/>
              <a:t>j</a:t>
            </a:r>
            <a:endParaRPr baseline="-25000"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Return average 1/B Σ</a:t>
            </a:r>
            <a:r>
              <a:rPr baseline="-25000" lang="en"/>
              <a:t>j={1,...,B}</a:t>
            </a:r>
            <a:r>
              <a:rPr lang="en"/>
              <a:t> y</a:t>
            </a:r>
            <a:r>
              <a:rPr baseline="-25000" lang="en"/>
              <a:t>j</a:t>
            </a:r>
            <a:r>
              <a:rPr lang="en"/>
              <a:t> for regression, </a:t>
            </a:r>
            <a:br>
              <a:rPr lang="en"/>
            </a:br>
            <a:r>
              <a:rPr lang="en"/>
              <a:t>	or majority vote for classification</a:t>
            </a:r>
            <a:endParaRPr/>
          </a:p>
        </p:txBody>
      </p:sp>
      <p:sp>
        <p:nvSpPr>
          <p:cNvPr id="599" name="Google Shape;599;p9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6"/>
          <p:cNvSpPr/>
          <p:nvPr/>
        </p:nvSpPr>
        <p:spPr>
          <a:xfrm>
            <a:off x="914400" y="1428750"/>
            <a:ext cx="7772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1" i="0" lang="en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Methodology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b="1" i="0" lang="en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 for Machine Learning</a:t>
            </a:r>
            <a:endParaRPr b="1" i="0" sz="28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6" name="Google Shape;606;p92"/>
          <p:cNvGraphicFramePr/>
          <p:nvPr/>
        </p:nvGraphicFramePr>
        <p:xfrm>
          <a:off x="2550458" y="2557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{0E2F0A25-18A8-4B76-860B-8BC61EE270D6}</a:tableStyleId>
              </a:tblPr>
              <a:tblGrid>
                <a:gridCol w="1129550"/>
                <a:gridCol w="1129550"/>
                <a:gridCol w="11295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obs_id</a:t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ft_2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12.2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puppy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34.5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dog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8.1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cat</a:t>
                      </a:r>
                      <a:endParaRPr sz="1100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607" name="Google Shape;607;p92"/>
          <p:cNvSpPr txBox="1"/>
          <p:nvPr/>
        </p:nvSpPr>
        <p:spPr>
          <a:xfrm>
            <a:off x="457200" y="672360"/>
            <a:ext cx="19094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training dataset (Z):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92"/>
          <p:cNvCxnSpPr/>
          <p:nvPr/>
        </p:nvCxnSpPr>
        <p:spPr>
          <a:xfrm flipH="1">
            <a:off x="1539687" y="1368259"/>
            <a:ext cx="2705100" cy="40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09" name="Google Shape;609;p92"/>
          <p:cNvGraphicFramePr/>
          <p:nvPr/>
        </p:nvGraphicFramePr>
        <p:xfrm>
          <a:off x="264459" y="1769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{0E2F0A25-18A8-4B76-860B-8BC61EE270D6}</a:tableStyleId>
              </a:tblPr>
              <a:tblGrid>
                <a:gridCol w="948525"/>
                <a:gridCol w="751800"/>
                <a:gridCol w="8501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obs_id</a:t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ft_2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8.1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cat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34.5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dog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8.1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cat</a:t>
                      </a:r>
                      <a:endParaRPr sz="1100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graphicFrame>
        <p:nvGraphicFramePr>
          <p:cNvPr id="610" name="Google Shape;610;p92"/>
          <p:cNvGraphicFramePr/>
          <p:nvPr/>
        </p:nvGraphicFramePr>
        <p:xfrm>
          <a:off x="3124201" y="1769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{0E2F0A25-18A8-4B76-860B-8BC61EE270D6}</a:tableStyleId>
              </a:tblPr>
              <a:tblGrid>
                <a:gridCol w="948525"/>
                <a:gridCol w="751800"/>
                <a:gridCol w="8501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obs_id</a:t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ft_2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12.2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puppy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34.5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dog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12.2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puppy</a:t>
                      </a:r>
                      <a:endParaRPr sz="1100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graphicFrame>
        <p:nvGraphicFramePr>
          <p:cNvPr id="611" name="Google Shape;611;p92"/>
          <p:cNvGraphicFramePr/>
          <p:nvPr/>
        </p:nvGraphicFramePr>
        <p:xfrm>
          <a:off x="6334778" y="1769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{0E2F0A25-18A8-4B76-860B-8BC61EE270D6}</a:tableStyleId>
              </a:tblPr>
              <a:tblGrid>
                <a:gridCol w="948525"/>
                <a:gridCol w="751800"/>
                <a:gridCol w="8501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obs_id</a:t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ft_2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12.2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puppy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12.2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puppy</a:t>
                      </a:r>
                      <a:endParaRPr sz="1100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8.1</a:t>
                      </a:r>
                      <a:endParaRPr sz="11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cat</a:t>
                      </a:r>
                      <a:endParaRPr sz="1100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cxnSp>
        <p:nvCxnSpPr>
          <p:cNvPr id="612" name="Google Shape;612;p92"/>
          <p:cNvCxnSpPr/>
          <p:nvPr/>
        </p:nvCxnSpPr>
        <p:spPr>
          <a:xfrm>
            <a:off x="4244787" y="1368259"/>
            <a:ext cx="154500" cy="40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92"/>
          <p:cNvCxnSpPr/>
          <p:nvPr/>
        </p:nvCxnSpPr>
        <p:spPr>
          <a:xfrm>
            <a:off x="4244787" y="1368259"/>
            <a:ext cx="3365100" cy="40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4" name="Google Shape;614;p92"/>
          <p:cNvCxnSpPr/>
          <p:nvPr/>
        </p:nvCxnSpPr>
        <p:spPr>
          <a:xfrm>
            <a:off x="4244787" y="1368259"/>
            <a:ext cx="1682700" cy="41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5" name="Google Shape;615;p92"/>
          <p:cNvSpPr txBox="1"/>
          <p:nvPr/>
        </p:nvSpPr>
        <p:spPr>
          <a:xfrm>
            <a:off x="2051255" y="1353138"/>
            <a:ext cx="522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baseline="-25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16" name="Google Shape;616;p92"/>
          <p:cNvSpPr txBox="1"/>
          <p:nvPr/>
        </p:nvSpPr>
        <p:spPr>
          <a:xfrm>
            <a:off x="3862283" y="1400309"/>
            <a:ext cx="522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baseline="-25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17" name="Google Shape;617;p92"/>
          <p:cNvSpPr txBox="1"/>
          <p:nvPr/>
        </p:nvSpPr>
        <p:spPr>
          <a:xfrm>
            <a:off x="6257780" y="1339427"/>
            <a:ext cx="5226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0" baseline="-25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618" name="Google Shape;618;p92"/>
          <p:cNvSpPr txBox="1"/>
          <p:nvPr/>
        </p:nvSpPr>
        <p:spPr>
          <a:xfrm>
            <a:off x="7286496" y="1050197"/>
            <a:ext cx="192225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Bootstrap samples Z</a:t>
            </a:r>
            <a:r>
              <a:rPr b="0" baseline="-2500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0" baseline="-2500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2"/>
          <p:cNvSpPr/>
          <p:nvPr/>
        </p:nvSpPr>
        <p:spPr>
          <a:xfrm>
            <a:off x="5779257" y="2427301"/>
            <a:ext cx="91440" cy="6858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2"/>
          <p:cNvSpPr/>
          <p:nvPr/>
        </p:nvSpPr>
        <p:spPr>
          <a:xfrm>
            <a:off x="5961394" y="2427301"/>
            <a:ext cx="91440" cy="6858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92"/>
          <p:cNvSpPr/>
          <p:nvPr/>
        </p:nvSpPr>
        <p:spPr>
          <a:xfrm>
            <a:off x="6143531" y="2427301"/>
            <a:ext cx="91440" cy="6858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92"/>
          <p:cNvGrpSpPr/>
          <p:nvPr/>
        </p:nvGrpSpPr>
        <p:grpSpPr>
          <a:xfrm>
            <a:off x="1539829" y="3515919"/>
            <a:ext cx="6076800" cy="956395"/>
            <a:chOff x="1539829" y="4687892"/>
            <a:chExt cx="6076800" cy="1275193"/>
          </a:xfrm>
        </p:grpSpPr>
        <p:cxnSp>
          <p:nvCxnSpPr>
            <p:cNvPr id="623" name="Google Shape;623;p92"/>
            <p:cNvCxnSpPr>
              <a:endCxn id="624" idx="0"/>
            </p:cNvCxnSpPr>
            <p:nvPr/>
          </p:nvCxnSpPr>
          <p:spPr>
            <a:xfrm>
              <a:off x="1539828" y="4687892"/>
              <a:ext cx="2859600" cy="608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4" name="Google Shape;624;p92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Aggregate/Vote</a:t>
              </a:r>
              <a:endParaRPr/>
            </a:p>
          </p:txBody>
        </p:sp>
        <p:cxnSp>
          <p:nvCxnSpPr>
            <p:cNvPr id="625" name="Google Shape;625;p92"/>
            <p:cNvCxnSpPr>
              <a:endCxn id="624" idx="0"/>
            </p:cNvCxnSpPr>
            <p:nvPr/>
          </p:nvCxnSpPr>
          <p:spPr>
            <a:xfrm>
              <a:off x="4399429" y="4687892"/>
              <a:ext cx="0" cy="608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6" name="Google Shape;626;p92"/>
            <p:cNvCxnSpPr>
              <a:endCxn id="624" idx="0"/>
            </p:cNvCxnSpPr>
            <p:nvPr/>
          </p:nvCxnSpPr>
          <p:spPr>
            <a:xfrm flipH="1">
              <a:off x="4399429" y="4699592"/>
              <a:ext cx="1539600" cy="597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7" name="Google Shape;627;p92"/>
            <p:cNvCxnSpPr>
              <a:endCxn id="624" idx="0"/>
            </p:cNvCxnSpPr>
            <p:nvPr/>
          </p:nvCxnSpPr>
          <p:spPr>
            <a:xfrm flipH="1">
              <a:off x="4399429" y="4719692"/>
              <a:ext cx="3217200" cy="576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28" name="Google Shape;628;p92"/>
          <p:cNvGrpSpPr/>
          <p:nvPr/>
        </p:nvGrpSpPr>
        <p:grpSpPr>
          <a:xfrm>
            <a:off x="1150554" y="2882278"/>
            <a:ext cx="6848586" cy="574997"/>
            <a:chOff x="1150554" y="3843038"/>
            <a:chExt cx="6848586" cy="766663"/>
          </a:xfrm>
        </p:grpSpPr>
        <p:cxnSp>
          <p:nvCxnSpPr>
            <p:cNvPr id="629" name="Google Shape;629;p92"/>
            <p:cNvCxnSpPr/>
            <p:nvPr/>
          </p:nvCxnSpPr>
          <p:spPr>
            <a:xfrm>
              <a:off x="1539688" y="3843038"/>
              <a:ext cx="0" cy="383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0" name="Google Shape;630;p92"/>
            <p:cNvCxnSpPr/>
            <p:nvPr/>
          </p:nvCxnSpPr>
          <p:spPr>
            <a:xfrm>
              <a:off x="4399430" y="3843038"/>
              <a:ext cx="0" cy="383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31" name="Google Shape;631;p92"/>
            <p:cNvCxnSpPr/>
            <p:nvPr/>
          </p:nvCxnSpPr>
          <p:spPr>
            <a:xfrm>
              <a:off x="7610007" y="3843038"/>
              <a:ext cx="6600" cy="383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2" name="Google Shape;632;p92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baseline="-2500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33" name="Google Shape;633;p92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baseline="-2500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634" name="Google Shape;634;p92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baseline="-2500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baseline="-2500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5" name="Google Shape;635;p92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6" name="Google Shape;636;p92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="0" baseline="-2500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 b="0" baseline="-2500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92"/>
          <p:cNvGrpSpPr/>
          <p:nvPr/>
        </p:nvGrpSpPr>
        <p:grpSpPr>
          <a:xfrm>
            <a:off x="2336588" y="4495852"/>
            <a:ext cx="4096672" cy="510441"/>
            <a:chOff x="2336588" y="5994470"/>
            <a:chExt cx="4096672" cy="680588"/>
          </a:xfrm>
        </p:grpSpPr>
        <p:cxnSp>
          <p:nvCxnSpPr>
            <p:cNvPr id="638" name="Google Shape;638;p9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9" name="Google Shape;639;p92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Class estimate or predicted value</a:t>
              </a:r>
              <a:endParaRPr b="0" baseline="-2500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RANDOM ATTRIBUTE SELECTION</a:t>
            </a:r>
            <a:endParaRPr/>
          </a:p>
        </p:txBody>
      </p:sp>
      <p:sp>
        <p:nvSpPr>
          <p:cNvPr id="645" name="Google Shape;645;p93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We get some randomness via bootstrapping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"/>
              <a:t>We like this!  Randomness increases the bias of the forest slightly at a huge decrease in variance (due to averaging)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"/>
            </a:br>
            <a:r>
              <a:rPr lang="en"/>
              <a:t>We can further reduce correlation between trees by: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For each tree, at every split point …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… choose a </a:t>
            </a:r>
            <a:r>
              <a:rPr lang="en">
                <a:solidFill>
                  <a:schemeClr val="dk2"/>
                </a:solidFill>
              </a:rPr>
              <a:t>random subset</a:t>
            </a:r>
            <a:r>
              <a:rPr lang="en"/>
              <a:t> of attributes …</a:t>
            </a:r>
            <a:endParaRPr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AutoNum type="arabicPeriod"/>
            </a:pPr>
            <a:r>
              <a:rPr lang="en"/>
              <a:t>… then split on the “best” (entropy, Gini) within only that subset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46" name="Google Shape;646;p9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8419" y="3848933"/>
            <a:ext cx="1840706" cy="130103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4"/>
          <p:cNvSpPr txBox="1"/>
          <p:nvPr>
            <p:ph type="title"/>
          </p:nvPr>
        </p:nvSpPr>
        <p:spPr>
          <a:xfrm>
            <a:off x="457200" y="114550"/>
            <a:ext cx="8245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"/>
              <a:t>RANDOM FORESTS IN SCIKIT-LEARN</a:t>
            </a:r>
            <a:endParaRPr/>
          </a:p>
        </p:txBody>
      </p:sp>
      <p:sp>
        <p:nvSpPr>
          <p:cNvPr id="653" name="Google Shape;653;p94"/>
          <p:cNvSpPr txBox="1"/>
          <p:nvPr>
            <p:ph idx="1" type="body"/>
          </p:nvPr>
        </p:nvSpPr>
        <p:spPr>
          <a:xfrm>
            <a:off x="457200" y="2983230"/>
            <a:ext cx="5951219" cy="186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" sz="1750"/>
              <a:t>Can we get even more random?!</a:t>
            </a:r>
            <a:endParaRPr sz="1750"/>
          </a:p>
          <a:p>
            <a:pPr indent="0" lvl="0" marL="0" rtl="0" algn="l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ts val="1850"/>
              <a:buNone/>
            </a:pPr>
            <a:r>
              <a:rPr lang="en" sz="1750">
                <a:solidFill>
                  <a:schemeClr val="dk2"/>
                </a:solidFill>
              </a:rPr>
              <a:t>Extremely randomized trees</a:t>
            </a:r>
            <a:r>
              <a:rPr lang="en" sz="1750"/>
              <a:t> </a:t>
            </a:r>
            <a:r>
              <a:rPr lang="en" sz="1287"/>
              <a:t>(</a:t>
            </a:r>
            <a:r>
              <a:rPr lang="en" sz="1287">
                <a:latin typeface="Courier"/>
                <a:ea typeface="Courier"/>
                <a:cs typeface="Courier"/>
                <a:sym typeface="Courier"/>
              </a:rPr>
              <a:t>ExtraTreesClassifier</a:t>
            </a:r>
            <a:r>
              <a:rPr lang="en" sz="1287"/>
              <a:t>) </a:t>
            </a:r>
            <a:r>
              <a:rPr lang="en" sz="1750"/>
              <a:t>do bagging, random attribute selection, but also:</a:t>
            </a:r>
            <a:endParaRPr sz="1750"/>
          </a:p>
          <a:p>
            <a:pPr indent="-450850" lvl="0" marL="457200" rtl="0" algn="l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 Black"/>
              <a:buAutoNum type="arabicPeriod"/>
            </a:pPr>
            <a:r>
              <a:rPr lang="en" sz="1750"/>
              <a:t>At each split point, choose random splits</a:t>
            </a:r>
            <a:endParaRPr sz="1750"/>
          </a:p>
          <a:p>
            <a:pPr indent="-450850" lvl="0" marL="457200" rtl="0" algn="l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 Black"/>
              <a:buAutoNum type="arabicPeriod"/>
            </a:pPr>
            <a:r>
              <a:rPr lang="en" sz="1750"/>
              <a:t>Pick the best of those random splits</a:t>
            </a:r>
            <a:endParaRPr sz="1750"/>
          </a:p>
          <a:p>
            <a:pPr indent="0" lvl="0" marL="0" rtl="0" algn="l">
              <a:lnSpc>
                <a:spcPct val="90000"/>
              </a:lnSpc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" sz="1750"/>
              <a:t>Similar bias/variance performance to RFs, but can be faster computationally</a:t>
            </a:r>
            <a:endParaRPr sz="1750"/>
          </a:p>
        </p:txBody>
      </p:sp>
      <p:sp>
        <p:nvSpPr>
          <p:cNvPr id="654" name="Google Shape;654;p9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400"/>
              <a:buFont typeface="Times New Roman"/>
              <a:buNone/>
            </a:pPr>
            <a:fld id="{00000000-1234-1234-1234-123412341234}" type="slidenum">
              <a:rPr b="1" i="0" lang="en" sz="2400" u="none" cap="none" strike="noStrike">
                <a:solidFill>
                  <a:srgbClr val="D128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2400" u="none" cap="none" strike="noStrike">
              <a:solidFill>
                <a:srgbClr val="D1282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94"/>
          <p:cNvSpPr/>
          <p:nvPr/>
        </p:nvSpPr>
        <p:spPr>
          <a:xfrm>
            <a:off x="449250" y="1114524"/>
            <a:ext cx="8245500" cy="1868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from sklearn.ensemble import RandomForestClassifier</a:t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rPr>
              <a:t># Train a random forest of 10 default decision trees</a:t>
            </a:r>
            <a:endParaRPr b="0" i="0" sz="1800" u="none" cap="none" strike="noStrike">
              <a:solidFill>
                <a:srgbClr val="FFFF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X = [[0, 0], [1, 1]]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Y = [0, 1]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 = RandomForestClassifier(n_estimators=10)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rPr>
              <a:t>clf = clf.fit(X, Y)</a:t>
            </a:r>
            <a:endParaRPr/>
          </a:p>
        </p:txBody>
      </p:sp>
      <p:pic>
        <p:nvPicPr>
          <p:cNvPr id="656" name="Google Shape;65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094" y="2474059"/>
            <a:ext cx="16954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5"/>
          <p:cNvSpPr txBox="1"/>
          <p:nvPr>
            <p:ph type="title"/>
          </p:nvPr>
        </p:nvSpPr>
        <p:spPr>
          <a:xfrm>
            <a:off x="457199" y="114539"/>
            <a:ext cx="82454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QUICK ASIDE FOR PROJECT #3</a:t>
            </a:r>
            <a:endParaRPr/>
          </a:p>
        </p:txBody>
      </p:sp>
      <p:sp>
        <p:nvSpPr>
          <p:cNvPr id="663" name="Google Shape;663;p95"/>
          <p:cNvSpPr txBox="1"/>
          <p:nvPr>
            <p:ph idx="1" type="body"/>
          </p:nvPr>
        </p:nvSpPr>
        <p:spPr>
          <a:xfrm>
            <a:off x="457200" y="1314450"/>
            <a:ext cx="8006862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Precision</a:t>
            </a:r>
            <a:r>
              <a:rPr lang="en"/>
              <a:t> P:</a:t>
            </a:r>
            <a:br>
              <a:rPr lang="en"/>
            </a:br>
            <a:r>
              <a:rPr lang="en"/>
              <a:t>	#correct positive results / #positive results returned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Recall</a:t>
            </a:r>
            <a:r>
              <a:rPr lang="en"/>
              <a:t> R:</a:t>
            </a:r>
            <a:br>
              <a:rPr lang="en"/>
            </a:br>
            <a:r>
              <a:rPr lang="en"/>
              <a:t>	#correct positive results / #all possible positive results</a:t>
            </a:r>
            <a:endParaRPr/>
          </a:p>
        </p:txBody>
      </p:sp>
      <p:sp>
        <p:nvSpPr>
          <p:cNvPr id="664" name="Google Shape;664;p9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5" name="Google Shape;66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140" y="2906887"/>
            <a:ext cx="2016552" cy="241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5816" y="2906884"/>
            <a:ext cx="2828319" cy="164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6"/>
          <p:cNvSpPr txBox="1"/>
          <p:nvPr>
            <p:ph type="title"/>
          </p:nvPr>
        </p:nvSpPr>
        <p:spPr>
          <a:xfrm>
            <a:off x="457199" y="114539"/>
            <a:ext cx="82454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QUICK ASIDE FOR PROJECT #3</a:t>
            </a:r>
            <a:endParaRPr/>
          </a:p>
        </p:txBody>
      </p:sp>
      <p:sp>
        <p:nvSpPr>
          <p:cNvPr id="673" name="Google Shape;673;p96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">
                <a:solidFill>
                  <a:schemeClr val="dk2"/>
                </a:solidFill>
              </a:rPr>
              <a:t>F-Score</a:t>
            </a:r>
            <a:r>
              <a:rPr lang="en"/>
              <a:t> F:</a:t>
            </a:r>
            <a:br>
              <a:rPr lang="en"/>
            </a:br>
            <a:r>
              <a:rPr lang="en"/>
              <a:t>	weighted average of the precision and recall of a test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F</a:t>
            </a:r>
            <a:r>
              <a:rPr baseline="-25000" lang="en"/>
              <a:t>1</a:t>
            </a:r>
            <a:r>
              <a:rPr lang="en"/>
              <a:t>: (harmonic) mean of precision and recall: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Can be parameterized to attach higher importance to recall:</a:t>
            </a:r>
            <a:endParaRPr/>
          </a:p>
        </p:txBody>
      </p:sp>
      <p:sp>
        <p:nvSpPr>
          <p:cNvPr id="674" name="Google Shape;674;p9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750" y="2559255"/>
            <a:ext cx="42481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6750" y="3509597"/>
            <a:ext cx="34956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7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"/>
              <a:t>TODAY’S LECTURE</a:t>
            </a:r>
            <a:endParaRPr/>
          </a:p>
        </p:txBody>
      </p:sp>
      <p:sp>
        <p:nvSpPr>
          <p:cNvPr id="683" name="Google Shape;683;p97"/>
          <p:cNvSpPr/>
          <p:nvPr/>
        </p:nvSpPr>
        <p:spPr>
          <a:xfrm>
            <a:off x="307575" y="1533699"/>
            <a:ext cx="1296786" cy="148382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grpSp>
        <p:nvGrpSpPr>
          <p:cNvPr id="684" name="Google Shape;684;p97"/>
          <p:cNvGrpSpPr/>
          <p:nvPr/>
        </p:nvGrpSpPr>
        <p:grpSpPr>
          <a:xfrm>
            <a:off x="1604361" y="1533699"/>
            <a:ext cx="1781694" cy="1483822"/>
            <a:chOff x="1604361" y="2044932"/>
            <a:chExt cx="1781694" cy="1978429"/>
          </a:xfrm>
        </p:grpSpPr>
        <p:sp>
          <p:nvSpPr>
            <p:cNvPr id="685" name="Google Shape;685;p97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rgbClr val="4D6BB4"/>
            </a:solidFill>
            <a:ln cap="flat" cmpd="sng" w="12700">
              <a:solidFill>
                <a:srgbClr val="4D6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/>
            </a:p>
          </p:txBody>
        </p:sp>
        <p:cxnSp>
          <p:nvCxnSpPr>
            <p:cNvPr id="686" name="Google Shape;686;p97"/>
            <p:cNvCxnSpPr>
              <a:stCxn id="683" idx="3"/>
              <a:endCxn id="685" idx="1"/>
            </p:cNvCxnSpPr>
            <p:nvPr/>
          </p:nvCxnSpPr>
          <p:spPr>
            <a:xfrm>
              <a:off x="1604361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cxnSp>
        <p:nvCxnSpPr>
          <p:cNvPr id="687" name="Google Shape;687;p97"/>
          <p:cNvCxnSpPr>
            <a:stCxn id="685" idx="2"/>
            <a:endCxn id="683" idx="2"/>
          </p:cNvCxnSpPr>
          <p:nvPr/>
        </p:nvCxnSpPr>
        <p:spPr>
          <a:xfrm rot="5400000">
            <a:off x="1846512" y="2126971"/>
            <a:ext cx="600" cy="1781700"/>
          </a:xfrm>
          <a:prstGeom prst="curvedConnector3">
            <a:avLst>
              <a:gd fmla="val 37041667" name="adj1"/>
            </a:avLst>
          </a:prstGeom>
          <a:noFill/>
          <a:ln cap="flat" cmpd="sng" w="412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</p:cxnSp>
      <p:grpSp>
        <p:nvGrpSpPr>
          <p:cNvPr id="688" name="Google Shape;688;p97"/>
          <p:cNvGrpSpPr/>
          <p:nvPr/>
        </p:nvGrpSpPr>
        <p:grpSpPr>
          <a:xfrm>
            <a:off x="3386055" y="1533699"/>
            <a:ext cx="1781694" cy="1483822"/>
            <a:chOff x="3386055" y="2044932"/>
            <a:chExt cx="1781694" cy="1978429"/>
          </a:xfrm>
        </p:grpSpPr>
        <p:sp>
          <p:nvSpPr>
            <p:cNvPr id="689" name="Google Shape;689;p97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rgbClr val="4D6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analysis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viz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0" name="Google Shape;690;p97"/>
            <p:cNvCxnSpPr>
              <a:stCxn id="685" idx="3"/>
              <a:endCxn id="689" idx="1"/>
            </p:cNvCxnSpPr>
            <p:nvPr/>
          </p:nvCxnSpPr>
          <p:spPr>
            <a:xfrm>
              <a:off x="3386055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91" name="Google Shape;691;p97"/>
          <p:cNvGrpSpPr/>
          <p:nvPr/>
        </p:nvGrpSpPr>
        <p:grpSpPr>
          <a:xfrm>
            <a:off x="955956" y="3017521"/>
            <a:ext cx="3563400" cy="450"/>
            <a:chOff x="955956" y="4023361"/>
            <a:chExt cx="3563400" cy="600"/>
          </a:xfrm>
        </p:grpSpPr>
        <p:cxnSp>
          <p:nvCxnSpPr>
            <p:cNvPr id="692" name="Google Shape;692;p97"/>
            <p:cNvCxnSpPr>
              <a:stCxn id="689" idx="2"/>
              <a:endCxn id="685" idx="2"/>
            </p:cNvCxnSpPr>
            <p:nvPr/>
          </p:nvCxnSpPr>
          <p:spPr>
            <a:xfrm rot="5400000">
              <a:off x="3628206" y="3132811"/>
              <a:ext cx="600" cy="1781700"/>
            </a:xfrm>
            <a:prstGeom prst="curvedConnector3">
              <a:avLst>
                <a:gd fmla="val 1800000" name="adj1"/>
              </a:avLst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93" name="Google Shape;693;p97"/>
            <p:cNvCxnSpPr>
              <a:stCxn id="689" idx="2"/>
              <a:endCxn id="683" idx="2"/>
            </p:cNvCxnSpPr>
            <p:nvPr/>
          </p:nvCxnSpPr>
          <p:spPr>
            <a:xfrm rot="5400000">
              <a:off x="2737356" y="2241961"/>
              <a:ext cx="600" cy="3563400"/>
            </a:xfrm>
            <a:prstGeom prst="curvedConnector3">
              <a:avLst>
                <a:gd fmla="val 3763638" name="adj1"/>
              </a:avLst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94" name="Google Shape;694;p97"/>
          <p:cNvGrpSpPr/>
          <p:nvPr/>
        </p:nvGrpSpPr>
        <p:grpSpPr>
          <a:xfrm>
            <a:off x="5167749" y="1533699"/>
            <a:ext cx="1781694" cy="1483822"/>
            <a:chOff x="5167749" y="2044932"/>
            <a:chExt cx="1781694" cy="1978429"/>
          </a:xfrm>
        </p:grpSpPr>
        <p:sp>
          <p:nvSpPr>
            <p:cNvPr id="695" name="Google Shape;695;p9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rgbClr val="4D6BB4"/>
            </a:solidFill>
            <a:ln cap="flat" cmpd="sng" w="12700">
              <a:solidFill>
                <a:srgbClr val="4D69A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Analysis, hypothesis testing, &amp; ML</a:t>
              </a:r>
              <a:endParaRPr/>
            </a:p>
          </p:txBody>
        </p:sp>
        <p:cxnSp>
          <p:nvCxnSpPr>
            <p:cNvPr id="696" name="Google Shape;696;p97"/>
            <p:cNvCxnSpPr>
              <a:stCxn id="689" idx="3"/>
              <a:endCxn id="695" idx="1"/>
            </p:cNvCxnSpPr>
            <p:nvPr/>
          </p:nvCxnSpPr>
          <p:spPr>
            <a:xfrm>
              <a:off x="5167749" y="3034147"/>
              <a:ext cx="484800" cy="0"/>
            </a:xfrm>
            <a:prstGeom prst="straightConnector1">
              <a:avLst/>
            </a:prstGeom>
            <a:solidFill>
              <a:srgbClr val="4D6BB4"/>
            </a:solidFill>
            <a:ln cap="flat" cmpd="sng" w="12700">
              <a:solidFill>
                <a:srgbClr val="4D69AD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697" name="Google Shape;697;p97"/>
          <p:cNvGrpSpPr/>
          <p:nvPr/>
        </p:nvGrpSpPr>
        <p:grpSpPr>
          <a:xfrm>
            <a:off x="955950" y="3017521"/>
            <a:ext cx="5345100" cy="450"/>
            <a:chOff x="955950" y="4023361"/>
            <a:chExt cx="5345100" cy="600"/>
          </a:xfrm>
        </p:grpSpPr>
        <p:cxnSp>
          <p:nvCxnSpPr>
            <p:cNvPr id="698" name="Google Shape;698;p97"/>
            <p:cNvCxnSpPr>
              <a:stCxn id="695" idx="2"/>
              <a:endCxn id="689" idx="2"/>
            </p:cNvCxnSpPr>
            <p:nvPr/>
          </p:nvCxnSpPr>
          <p:spPr>
            <a:xfrm rot="5400000">
              <a:off x="5409900" y="3132811"/>
              <a:ext cx="600" cy="1781700"/>
            </a:xfrm>
            <a:prstGeom prst="curvedConnector3">
              <a:avLst>
                <a:gd fmla="val 1800000" name="adj1"/>
              </a:avLst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99" name="Google Shape;699;p97"/>
            <p:cNvCxnSpPr>
              <a:stCxn id="695" idx="2"/>
              <a:endCxn id="685" idx="2"/>
            </p:cNvCxnSpPr>
            <p:nvPr/>
          </p:nvCxnSpPr>
          <p:spPr>
            <a:xfrm rot="5400000">
              <a:off x="4519050" y="2241961"/>
              <a:ext cx="600" cy="3563400"/>
            </a:xfrm>
            <a:prstGeom prst="curvedConnector3">
              <a:avLst>
                <a:gd fmla="val 3894543" name="adj1"/>
              </a:avLst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00" name="Google Shape;700;p97"/>
            <p:cNvCxnSpPr>
              <a:stCxn id="695" idx="2"/>
              <a:endCxn id="683" idx="2"/>
            </p:cNvCxnSpPr>
            <p:nvPr/>
          </p:nvCxnSpPr>
          <p:spPr>
            <a:xfrm rot="5400000">
              <a:off x="3628200" y="1351111"/>
              <a:ext cx="600" cy="5345100"/>
            </a:xfrm>
            <a:prstGeom prst="curvedConnector3">
              <a:avLst>
                <a:gd fmla="val 5858181" name="adj1"/>
              </a:avLst>
            </a:prstGeom>
            <a:noFill/>
            <a:ln cap="flat" cmpd="sng" w="41275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701" name="Google Shape;701;p97"/>
          <p:cNvGrpSpPr/>
          <p:nvPr/>
        </p:nvGrpSpPr>
        <p:grpSpPr>
          <a:xfrm>
            <a:off x="6949443" y="1533699"/>
            <a:ext cx="1781694" cy="1483822"/>
            <a:chOff x="6949443" y="2044932"/>
            <a:chExt cx="1781694" cy="1978429"/>
          </a:xfrm>
        </p:grpSpPr>
        <p:sp>
          <p:nvSpPr>
            <p:cNvPr id="702" name="Google Shape;702;p97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Insight &amp; Policy Decision</a:t>
              </a:r>
              <a:endParaRPr/>
            </a:p>
          </p:txBody>
        </p:sp>
        <p:cxnSp>
          <p:nvCxnSpPr>
            <p:cNvPr id="703" name="Google Shape;703;p97"/>
            <p:cNvCxnSpPr>
              <a:stCxn id="695" idx="3"/>
              <a:endCxn id="702" idx="1"/>
            </p:cNvCxnSpPr>
            <p:nvPr/>
          </p:nvCxnSpPr>
          <p:spPr>
            <a:xfrm>
              <a:off x="6949443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704" name="Google Shape;704;p97"/>
          <p:cNvGrpSpPr/>
          <p:nvPr/>
        </p:nvGrpSpPr>
        <p:grpSpPr>
          <a:xfrm>
            <a:off x="955944" y="3017521"/>
            <a:ext cx="7126800" cy="450"/>
            <a:chOff x="955944" y="4023361"/>
            <a:chExt cx="7126800" cy="600"/>
          </a:xfrm>
        </p:grpSpPr>
        <p:cxnSp>
          <p:nvCxnSpPr>
            <p:cNvPr id="705" name="Google Shape;705;p97"/>
            <p:cNvCxnSpPr>
              <a:stCxn id="702" idx="2"/>
              <a:endCxn id="695" idx="2"/>
            </p:cNvCxnSpPr>
            <p:nvPr/>
          </p:nvCxnSpPr>
          <p:spPr>
            <a:xfrm rot="5400000">
              <a:off x="7191594" y="3132811"/>
              <a:ext cx="600" cy="1781700"/>
            </a:xfrm>
            <a:prstGeom prst="curvedConnector3">
              <a:avLst>
                <a:gd fmla="val 1800000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06" name="Google Shape;706;p97"/>
            <p:cNvCxnSpPr>
              <a:stCxn id="702" idx="2"/>
              <a:endCxn id="689" idx="2"/>
            </p:cNvCxnSpPr>
            <p:nvPr/>
          </p:nvCxnSpPr>
          <p:spPr>
            <a:xfrm rot="5400000">
              <a:off x="6300744" y="2241961"/>
              <a:ext cx="600" cy="3563400"/>
            </a:xfrm>
            <a:prstGeom prst="curvedConnector3">
              <a:avLst>
                <a:gd fmla="val 3501819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07" name="Google Shape;707;p97"/>
            <p:cNvCxnSpPr>
              <a:stCxn id="702" idx="2"/>
              <a:endCxn id="685" idx="2"/>
            </p:cNvCxnSpPr>
            <p:nvPr/>
          </p:nvCxnSpPr>
          <p:spPr>
            <a:xfrm rot="5400000">
              <a:off x="5409894" y="1351111"/>
              <a:ext cx="600" cy="5345100"/>
            </a:xfrm>
            <a:prstGeom prst="curvedConnector3">
              <a:avLst>
                <a:gd fmla="val 59890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08" name="Google Shape;708;p97"/>
            <p:cNvCxnSpPr>
              <a:stCxn id="702" idx="2"/>
              <a:endCxn id="683" idx="2"/>
            </p:cNvCxnSpPr>
            <p:nvPr/>
          </p:nvCxnSpPr>
          <p:spPr>
            <a:xfrm rot="5400000">
              <a:off x="4519044" y="460261"/>
              <a:ext cx="600" cy="7126800"/>
            </a:xfrm>
            <a:prstGeom prst="curvedConnector3">
              <a:avLst>
                <a:gd fmla="val 8345457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709" name="Google Shape;709;p9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8"/>
          <p:cNvSpPr txBox="1"/>
          <p:nvPr>
            <p:ph type="title"/>
          </p:nvPr>
        </p:nvSpPr>
        <p:spPr>
          <a:xfrm>
            <a:off x="457200" y="114539"/>
            <a:ext cx="5791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t/>
            </a:r>
            <a:endParaRPr/>
          </a:p>
        </p:txBody>
      </p:sp>
      <p:sp>
        <p:nvSpPr>
          <p:cNvPr id="715" name="Google Shape;715;p98"/>
          <p:cNvSpPr txBox="1"/>
          <p:nvPr>
            <p:ph idx="1" type="body"/>
          </p:nvPr>
        </p:nvSpPr>
        <p:spPr>
          <a:xfrm>
            <a:off x="457200" y="1314450"/>
            <a:ext cx="76200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716" name="Google Shape;716;p9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7" name="Google Shape;71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067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8"/>
          <p:cNvSpPr/>
          <p:nvPr/>
        </p:nvSpPr>
        <p:spPr>
          <a:xfrm>
            <a:off x="1" y="3974125"/>
            <a:ext cx="9144000" cy="1169375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8"/>
          <p:cNvSpPr txBox="1"/>
          <p:nvPr/>
        </p:nvSpPr>
        <p:spPr>
          <a:xfrm>
            <a:off x="-87923" y="3974126"/>
            <a:ext cx="923192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 Black"/>
              <a:buNone/>
            </a:pPr>
            <a:r>
              <a:rPr lang="en" sz="36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FILLING IN THE GAPS:</a:t>
            </a:r>
            <a:br>
              <a:rPr lang="en" sz="36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36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NONLINEAR REGRESSION &amp; REGULARIZATION</a:t>
            </a:r>
            <a:endParaRPr/>
          </a:p>
        </p:txBody>
      </p:sp>
      <p:sp>
        <p:nvSpPr>
          <p:cNvPr id="720" name="Google Shape;720;p98"/>
          <p:cNvSpPr txBox="1"/>
          <p:nvPr/>
        </p:nvSpPr>
        <p:spPr>
          <a:xfrm>
            <a:off x="6952341" y="4948562"/>
            <a:ext cx="2220687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Thanks: Zico Kolter</a:t>
            </a:r>
            <a:endParaRPr i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6" name="Google Shape;72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2" name="Google Shape;73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>
            <p:ph type="title"/>
          </p:nvPr>
        </p:nvSpPr>
        <p:spPr>
          <a:xfrm>
            <a:off x="1066800" y="228600"/>
            <a:ext cx="7772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Evaluation Methodology</a:t>
            </a:r>
            <a:endParaRPr/>
          </a:p>
        </p:txBody>
      </p:sp>
      <p:sp>
        <p:nvSpPr>
          <p:cNvPr id="306" name="Google Shape;306;p57"/>
          <p:cNvSpPr txBox="1"/>
          <p:nvPr>
            <p:ph idx="1" type="body"/>
          </p:nvPr>
        </p:nvSpPr>
        <p:spPr>
          <a:xfrm>
            <a:off x="533400" y="1771650"/>
            <a:ext cx="8991600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methodology </a:t>
            </a:r>
            <a:r>
              <a:rPr b="1" lang="en">
                <a:solidFill>
                  <a:srgbClr val="FF0000"/>
                </a:solidFill>
              </a:rPr>
              <a:t>(“Holdout Cross-Validation”)</a:t>
            </a:r>
            <a:r>
              <a:rPr lang="en"/>
              <a:t>:</a:t>
            </a:r>
            <a:endParaRPr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/>
              <a:t>1. Collect a </a:t>
            </a:r>
            <a:r>
              <a:rPr lang="en">
                <a:solidFill>
                  <a:schemeClr val="accent2"/>
                </a:solidFill>
              </a:rPr>
              <a:t>large set of examples</a:t>
            </a:r>
            <a:r>
              <a:rPr lang="en"/>
              <a:t>.</a:t>
            </a:r>
            <a:endParaRPr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/>
              <a:t>2. Randomly divide collection into two disjoint sets:  </a:t>
            </a:r>
            <a:r>
              <a:rPr b="1" lang="en">
                <a:solidFill>
                  <a:srgbClr val="FF0000"/>
                </a:solidFill>
              </a:rPr>
              <a:t>training set </a:t>
            </a:r>
            <a:r>
              <a:rPr lang="en"/>
              <a:t>and </a:t>
            </a:r>
            <a:r>
              <a:rPr b="1" lang="en">
                <a:solidFill>
                  <a:srgbClr val="FF0000"/>
                </a:solidFill>
              </a:rPr>
              <a:t>test set</a:t>
            </a:r>
            <a:r>
              <a:rPr lang="en">
                <a:solidFill>
                  <a:schemeClr val="accent2"/>
                </a:solidFill>
              </a:rPr>
              <a:t>.</a:t>
            </a:r>
            <a:endParaRPr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/>
              <a:t>3. Apply </a:t>
            </a:r>
            <a:r>
              <a:rPr lang="en">
                <a:solidFill>
                  <a:schemeClr val="accent2"/>
                </a:solidFill>
              </a:rPr>
              <a:t>learning algorithm</a:t>
            </a:r>
            <a:r>
              <a:rPr lang="en"/>
              <a:t> to training set generating </a:t>
            </a:r>
            <a:r>
              <a:rPr lang="en">
                <a:solidFill>
                  <a:schemeClr val="accent2"/>
                </a:solidFill>
              </a:rPr>
              <a:t>hypothesis </a:t>
            </a:r>
            <a:r>
              <a:rPr i="1" lang="en">
                <a:solidFill>
                  <a:schemeClr val="accent2"/>
                </a:solidFill>
              </a:rPr>
              <a:t>h</a:t>
            </a:r>
            <a:endParaRPr i="1"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"/>
              <a:t>4. Measure </a:t>
            </a:r>
            <a:r>
              <a:rPr lang="en">
                <a:solidFill>
                  <a:schemeClr val="accent2"/>
                </a:solidFill>
              </a:rPr>
              <a:t>performance of </a:t>
            </a:r>
            <a:r>
              <a:rPr i="1"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2"/>
                </a:solidFill>
              </a:rPr>
              <a:t> w.r.t. test set</a:t>
            </a:r>
            <a:r>
              <a:rPr lang="en"/>
              <a:t> (a form of </a:t>
            </a:r>
            <a:r>
              <a:rPr lang="en">
                <a:solidFill>
                  <a:schemeClr val="accent2"/>
                </a:solidFill>
              </a:rPr>
              <a:t>cross-validation</a:t>
            </a:r>
            <a:r>
              <a:rPr lang="en"/>
              <a:t>)</a:t>
            </a:r>
            <a:endParaRPr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lang="en">
                <a:solidFill>
                  <a:srgbClr val="FF0000"/>
                </a:solidFill>
              </a:rPr>
              <a:t>	🡪 measures generalization to unseen data </a:t>
            </a:r>
            <a:endParaRPr/>
          </a:p>
          <a:p>
            <a:pPr indent="-227013" lvl="1" marL="5715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/>
          </a:p>
          <a:p>
            <a:pPr indent="-230188" lvl="0" marL="230188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          </a:t>
            </a:r>
            <a:r>
              <a:rPr b="1" lang="en" sz="1500"/>
              <a:t>Important: keep the training and test sets disjoint! </a:t>
            </a:r>
            <a:r>
              <a:rPr b="1" lang="en" sz="1500">
                <a:solidFill>
                  <a:srgbClr val="FF0000"/>
                </a:solidFill>
              </a:rPr>
              <a:t>“No peeking”!</a:t>
            </a:r>
            <a:endParaRPr sz="1500"/>
          </a:p>
          <a:p>
            <a:pPr indent="-230188" lvl="0" marL="230188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0000"/>
                </a:solidFill>
              </a:rPr>
              <a:t>Note: The first two questions about any learning result: Can you describe</a:t>
            </a:r>
            <a:endParaRPr sz="1500"/>
          </a:p>
          <a:p>
            <a:pPr indent="-230187" lvl="0" marL="230187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0000"/>
                </a:solidFill>
              </a:rPr>
              <a:t>your training and your test set? What’s your error on the test set?</a:t>
            </a:r>
            <a:endParaRPr sz="1500"/>
          </a:p>
        </p:txBody>
      </p:sp>
      <p:sp>
        <p:nvSpPr>
          <p:cNvPr id="307" name="Google Shape;307;p57"/>
          <p:cNvSpPr txBox="1"/>
          <p:nvPr/>
        </p:nvSpPr>
        <p:spPr>
          <a:xfrm>
            <a:off x="634550" y="742950"/>
            <a:ext cx="850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evaluate the quality of a learning algorithm, i.e.,: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good are  the hypotheses produced by the learning algorithm?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How good are they at classifying unseen examples?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0" name="Google Shape;75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6" name="Google Shape;75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6" name="Google Shape;786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type="title"/>
          </p:nvPr>
        </p:nvSpPr>
        <p:spPr>
          <a:xfrm>
            <a:off x="1066800" y="-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</a:rPr>
              <a:t>Peeking</a:t>
            </a:r>
            <a:endParaRPr/>
          </a:p>
        </p:txBody>
      </p:sp>
      <p:sp>
        <p:nvSpPr>
          <p:cNvPr id="314" name="Google Shape;314;p58"/>
          <p:cNvSpPr txBox="1"/>
          <p:nvPr>
            <p:ph idx="1" type="body"/>
          </p:nvPr>
        </p:nvSpPr>
        <p:spPr>
          <a:xfrm>
            <a:off x="588825" y="275375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peeking: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 generate four different hypotheses – for example by using different criteria to pick the next attribute to branch 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We test the performance of the four different hypothesis on the test set and we select the best hypothesis.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8"/>
          <p:cNvSpPr/>
          <p:nvPr/>
        </p:nvSpPr>
        <p:spPr>
          <a:xfrm>
            <a:off x="1295489" y="3361470"/>
            <a:ext cx="7848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None/>
            </a:pP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Voila: Peeking occurred! Why?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hypothesis was selected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basis of its performance on the </a:t>
            </a:r>
            <a:r>
              <a:rPr b="1" i="0" lang="en" sz="2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the test set has leaked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the </a:t>
            </a:r>
            <a:r>
              <a:rPr b="0" i="0" lang="en" sz="2000" u="none" cap="none" strike="noStrik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algorithm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316" name="Google Shape;316;p58"/>
          <p:cNvSpPr txBox="1"/>
          <p:nvPr/>
        </p:nvSpPr>
        <p:spPr>
          <a:xfrm>
            <a:off x="1509900" y="2899775"/>
            <a:ext cx="61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0" i="0" lang="en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a new (separate!) test set would be required! </a:t>
            </a:r>
            <a:endParaRPr/>
          </a:p>
        </p:txBody>
      </p:sp>
      <p:sp>
        <p:nvSpPr>
          <p:cNvPr id="317" name="Google Shape;317;p58"/>
          <p:cNvSpPr txBox="1"/>
          <p:nvPr/>
        </p:nvSpPr>
        <p:spPr>
          <a:xfrm>
            <a:off x="4" y="4608375"/>
            <a:ext cx="77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In competitions, such as the “Netflix $1M challenge,”</a:t>
            </a:r>
            <a:endParaRPr sz="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set is not revealed to the competitors. (Data is held back.)</a:t>
            </a:r>
            <a:endParaRPr sz="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4" name="Google Shape;80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4" name="Google Shape;83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0" name="Google Shape;840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2" name="Google Shape;85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8" name="Google Shape;85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 txBox="1"/>
          <p:nvPr>
            <p:ph type="title"/>
          </p:nvPr>
        </p:nvSpPr>
        <p:spPr>
          <a:xfrm>
            <a:off x="685800" y="250031"/>
            <a:ext cx="7772400" cy="377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Test/Training Split</a:t>
            </a:r>
            <a:endParaRPr/>
          </a:p>
        </p:txBody>
      </p:sp>
      <p:cxnSp>
        <p:nvCxnSpPr>
          <p:cNvPr id="324" name="Google Shape;324;p59"/>
          <p:cNvCxnSpPr/>
          <p:nvPr/>
        </p:nvCxnSpPr>
        <p:spPr>
          <a:xfrm>
            <a:off x="238125" y="697706"/>
            <a:ext cx="86709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Google Shape;3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9860"/>
            <a:ext cx="8839200" cy="2961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4" name="Google Shape;86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22"/>
          <p:cNvSpPr/>
          <p:nvPr/>
        </p:nvSpPr>
        <p:spPr>
          <a:xfrm>
            <a:off x="841828" y="4463144"/>
            <a:ext cx="7402285" cy="51598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combinations_with_replacement(p,r)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r-length tuples, in sorted order, with replacement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1" name="Google Shape;87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7" name="Google Shape;87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5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3" name="Google Shape;88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6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7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5" name="Google Shape;89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8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1" name="Google Shape;90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9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7" name="Google Shape;90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0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" name="Google Shape;913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1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9" name="Google Shape;91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type="title"/>
          </p:nvPr>
        </p:nvSpPr>
        <p:spPr>
          <a:xfrm>
            <a:off x="1066800" y="2286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Measures</a:t>
            </a:r>
            <a:endParaRPr/>
          </a:p>
        </p:txBody>
      </p:sp>
      <p:sp>
        <p:nvSpPr>
          <p:cNvPr id="332" name="Google Shape;332;p60"/>
          <p:cNvSpPr txBox="1"/>
          <p:nvPr>
            <p:ph idx="1" type="body"/>
          </p:nvPr>
        </p:nvSpPr>
        <p:spPr>
          <a:xfrm>
            <a:off x="685800" y="9236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Error Rate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Fraction (or percentage) of false predictions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Accuracy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"/>
              <a:t>Fraction (or percentage) of correct predictions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Precision/Recall</a:t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None/>
            </a:pPr>
            <a:r>
              <a:rPr lang="en">
                <a:solidFill>
                  <a:schemeClr val="accent2"/>
                </a:solidFill>
              </a:rPr>
              <a:t>Example: binary classification</a:t>
            </a:r>
            <a:r>
              <a:rPr lang="en"/>
              <a:t> problems (classes pos/neg)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</a:pPr>
            <a:r>
              <a:rPr lang="en">
                <a:solidFill>
                  <a:schemeClr val="accent2"/>
                </a:solidFill>
              </a:rPr>
              <a:t>Precision:</a:t>
            </a:r>
            <a:r>
              <a:rPr lang="en"/>
              <a:t> Fraction (or percentage) of </a:t>
            </a:r>
            <a:r>
              <a:rPr lang="en">
                <a:solidFill>
                  <a:schemeClr val="accent2"/>
                </a:solidFill>
              </a:rPr>
              <a:t>correct predictions</a:t>
            </a:r>
            <a:r>
              <a:rPr lang="en"/>
              <a:t> among all examples </a:t>
            </a:r>
            <a:r>
              <a:rPr lang="en">
                <a:solidFill>
                  <a:schemeClr val="accent2"/>
                </a:solidFill>
              </a:rPr>
              <a:t>predicted to be positive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</a:pPr>
            <a:r>
              <a:rPr lang="en">
                <a:solidFill>
                  <a:schemeClr val="accent2"/>
                </a:solidFill>
              </a:rPr>
              <a:t>Recall</a:t>
            </a:r>
            <a:r>
              <a:rPr lang="en"/>
              <a:t>: Fraction (or percentage) of </a:t>
            </a:r>
            <a:r>
              <a:rPr lang="en">
                <a:solidFill>
                  <a:schemeClr val="accent2"/>
                </a:solidFill>
              </a:rPr>
              <a:t>correct predictions</a:t>
            </a:r>
            <a:r>
              <a:rPr lang="en"/>
              <a:t> among all </a:t>
            </a:r>
            <a:r>
              <a:rPr lang="en">
                <a:solidFill>
                  <a:schemeClr val="accent2"/>
                </a:solidFill>
              </a:rPr>
              <a:t>real positive examples</a:t>
            </a:r>
            <a:endParaRPr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None/>
            </a:pPr>
            <a:r>
              <a:rPr lang="en">
                <a:solidFill>
                  <a:schemeClr val="accent2"/>
                </a:solidFill>
              </a:rPr>
              <a:t>(Can be generalized  to multi-class case.)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2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5" name="Google Shape;92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3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" name="Google Shape;93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4"/>
          <p:cNvSpPr txBox="1"/>
          <p:nvPr>
            <p:ph idx="12" type="sldNum"/>
          </p:nvPr>
        </p:nvSpPr>
        <p:spPr>
          <a:xfrm rot="-5400000">
            <a:off x="8391842" y="4368482"/>
            <a:ext cx="9867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7" name="Google Shape;93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>
            <p:ph type="title"/>
          </p:nvPr>
        </p:nvSpPr>
        <p:spPr>
          <a:xfrm>
            <a:off x="1066800" y="228600"/>
            <a:ext cx="7772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Learning Curve Graph</a:t>
            </a:r>
            <a:endParaRPr/>
          </a:p>
        </p:txBody>
      </p:sp>
      <p:sp>
        <p:nvSpPr>
          <p:cNvPr id="339" name="Google Shape;339;p61"/>
          <p:cNvSpPr txBox="1"/>
          <p:nvPr>
            <p:ph idx="1" type="body"/>
          </p:nvPr>
        </p:nvSpPr>
        <p:spPr>
          <a:xfrm>
            <a:off x="1066800" y="1428750"/>
            <a:ext cx="7010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b="1" lang="en">
                <a:solidFill>
                  <a:schemeClr val="accent2"/>
                </a:solidFill>
              </a:rPr>
              <a:t>Learning curve graph</a:t>
            </a:r>
            <a:endParaRPr b="1"/>
          </a:p>
          <a:p>
            <a:pPr indent="-230188" lvl="0" marL="230188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30188" lvl="0" marL="230188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average</a:t>
            </a:r>
            <a:r>
              <a:rPr b="1" lang="en"/>
              <a:t> prediction quality – </a:t>
            </a:r>
            <a:r>
              <a:rPr b="1" lang="en">
                <a:solidFill>
                  <a:schemeClr val="accent2"/>
                </a:solidFill>
              </a:rPr>
              <a:t>proportion</a:t>
            </a:r>
            <a:r>
              <a:rPr b="1" lang="en"/>
              <a:t> </a:t>
            </a:r>
            <a:r>
              <a:rPr b="1" lang="en">
                <a:solidFill>
                  <a:schemeClr val="accent2"/>
                </a:solidFill>
              </a:rPr>
              <a:t>correct on test set</a:t>
            </a:r>
            <a:r>
              <a:rPr b="1" lang="en"/>
              <a:t> – </a:t>
            </a:r>
            <a:endParaRPr/>
          </a:p>
          <a:p>
            <a:pPr indent="-230188" lvl="0" marL="230188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as a </a:t>
            </a:r>
            <a:r>
              <a:rPr b="1" lang="en">
                <a:solidFill>
                  <a:schemeClr val="accent2"/>
                </a:solidFill>
              </a:rPr>
              <a:t>function of the size of the training set..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